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2" r:id="rId6"/>
    <p:sldId id="266" r:id="rId7"/>
    <p:sldId id="263" r:id="rId8"/>
    <p:sldId id="264" r:id="rId9"/>
    <p:sldId id="267" r:id="rId10"/>
    <p:sldId id="270" r:id="rId11"/>
    <p:sldId id="269" r:id="rId12"/>
    <p:sldId id="268" r:id="rId13"/>
    <p:sldId id="271" r:id="rId14"/>
    <p:sldId id="272" r:id="rId15"/>
    <p:sldId id="273" r:id="rId16"/>
    <p:sldId id="260" r:id="rId17"/>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9AC"/>
    <a:srgbClr val="339966"/>
    <a:srgbClr val="009999"/>
    <a:srgbClr val="DDDDDD"/>
    <a:srgbClr val="00CC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BC147-0EA5-4FA9-93B8-F4F7BF5723AB}" type="doc">
      <dgm:prSet loTypeId="urn:microsoft.com/office/officeart/2005/8/layout/venn1" loCatId="relationship" qsTypeId="urn:microsoft.com/office/officeart/2005/8/quickstyle/3d7" qsCatId="3D" csTypeId="urn:microsoft.com/office/officeart/2005/8/colors/accent0_3" csCatId="mainScheme" phldr="1"/>
      <dgm:spPr/>
      <dgm:t>
        <a:bodyPr/>
        <a:lstStyle/>
        <a:p>
          <a:endParaRPr lang="ca-ES"/>
        </a:p>
      </dgm:t>
    </dgm:pt>
    <dgm:pt modelId="{D753C4F9-0854-44E5-B77D-F8669084FD8C}">
      <dgm:prSet/>
      <dgm:spPr/>
      <dgm:t>
        <a:bodyPr/>
        <a:lstStyle/>
        <a:p>
          <a:pPr rtl="0"/>
          <a:r>
            <a:rPr lang="es-ES" b="1" dirty="0" smtClean="0">
              <a:solidFill>
                <a:schemeClr val="accent1">
                  <a:lumMod val="60000"/>
                  <a:lumOff val="40000"/>
                </a:schemeClr>
              </a:solidFill>
            </a:rPr>
            <a:t>Gràcies</a:t>
          </a:r>
          <a:endParaRPr lang="es-ES" b="1" dirty="0">
            <a:solidFill>
              <a:schemeClr val="accent1">
                <a:lumMod val="60000"/>
                <a:lumOff val="40000"/>
              </a:schemeClr>
            </a:solidFill>
          </a:endParaRPr>
        </a:p>
      </dgm:t>
    </dgm:pt>
    <dgm:pt modelId="{18FC4780-F2AF-40C9-B670-768DA5EC7B94}" type="parTrans" cxnId="{2822DF95-0AD2-48ED-B1B2-D039669F8214}">
      <dgm:prSet/>
      <dgm:spPr/>
      <dgm:t>
        <a:bodyPr/>
        <a:lstStyle/>
        <a:p>
          <a:endParaRPr lang="ca-ES"/>
        </a:p>
      </dgm:t>
    </dgm:pt>
    <dgm:pt modelId="{10648C2A-78B8-4346-ADAC-903EBEB5AE8D}" type="sibTrans" cxnId="{2822DF95-0AD2-48ED-B1B2-D039669F8214}">
      <dgm:prSet/>
      <dgm:spPr/>
      <dgm:t>
        <a:bodyPr/>
        <a:lstStyle/>
        <a:p>
          <a:endParaRPr lang="ca-ES"/>
        </a:p>
      </dgm:t>
    </dgm:pt>
    <dgm:pt modelId="{5C392171-62E9-430F-9A2A-2D6E0DD6CDF9}" type="pres">
      <dgm:prSet presAssocID="{C73BC147-0EA5-4FA9-93B8-F4F7BF5723AB}" presName="compositeShape" presStyleCnt="0">
        <dgm:presLayoutVars>
          <dgm:chMax val="7"/>
          <dgm:dir/>
          <dgm:resizeHandles val="exact"/>
        </dgm:presLayoutVars>
      </dgm:prSet>
      <dgm:spPr/>
    </dgm:pt>
    <dgm:pt modelId="{752A8534-7D04-4629-8DBE-BBDAB4790ED1}" type="pres">
      <dgm:prSet presAssocID="{D753C4F9-0854-44E5-B77D-F8669084FD8C}" presName="circ1TxSh" presStyleLbl="vennNode1" presStyleIdx="0" presStyleCnt="1" custAng="19976030" custScaleX="149565" custScaleY="88976" custLinFactX="3701" custLinFactNeighborX="100000" custLinFactNeighborY="23643"/>
      <dgm:spPr/>
    </dgm:pt>
  </dgm:ptLst>
  <dgm:cxnLst>
    <dgm:cxn modelId="{2822DF95-0AD2-48ED-B1B2-D039669F8214}" srcId="{C73BC147-0EA5-4FA9-93B8-F4F7BF5723AB}" destId="{D753C4F9-0854-44E5-B77D-F8669084FD8C}" srcOrd="0" destOrd="0" parTransId="{18FC4780-F2AF-40C9-B670-768DA5EC7B94}" sibTransId="{10648C2A-78B8-4346-ADAC-903EBEB5AE8D}"/>
    <dgm:cxn modelId="{0505D6BD-A1FE-4E81-8B01-AD98079E17CC}" type="presOf" srcId="{D753C4F9-0854-44E5-B77D-F8669084FD8C}" destId="{752A8534-7D04-4629-8DBE-BBDAB4790ED1}" srcOrd="0" destOrd="0" presId="urn:microsoft.com/office/officeart/2005/8/layout/venn1"/>
    <dgm:cxn modelId="{BCA43DBC-66EF-4930-A8CB-B12B3BA3CEAC}" type="presOf" srcId="{C73BC147-0EA5-4FA9-93B8-F4F7BF5723AB}" destId="{5C392171-62E9-430F-9A2A-2D6E0DD6CDF9}" srcOrd="0" destOrd="0" presId="urn:microsoft.com/office/officeart/2005/8/layout/venn1"/>
    <dgm:cxn modelId="{CEA793D2-924D-46D9-86A6-7CED83C99E6A}" type="presParOf" srcId="{5C392171-62E9-430F-9A2A-2D6E0DD6CDF9}" destId="{752A8534-7D04-4629-8DBE-BBDAB4790ED1}" srcOrd="0"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A8534-7D04-4629-8DBE-BBDAB4790ED1}">
      <dsp:nvSpPr>
        <dsp:cNvPr id="0" name=""/>
        <dsp:cNvSpPr/>
      </dsp:nvSpPr>
      <dsp:spPr>
        <a:xfrm rot="19976030">
          <a:off x="2258872" y="458142"/>
          <a:ext cx="2350267" cy="1398170"/>
        </a:xfrm>
        <a:prstGeom prst="ellipse">
          <a:avLst/>
        </a:prstGeom>
        <a:solidFill>
          <a:schemeClr val="dk2">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11350" rtl="0">
            <a:lnSpc>
              <a:spcPct val="90000"/>
            </a:lnSpc>
            <a:spcBef>
              <a:spcPct val="0"/>
            </a:spcBef>
            <a:spcAft>
              <a:spcPct val="35000"/>
            </a:spcAft>
          </a:pPr>
          <a:r>
            <a:rPr lang="es-ES" sz="4300" b="1" kern="1200" dirty="0" smtClean="0">
              <a:solidFill>
                <a:schemeClr val="accent1">
                  <a:lumMod val="60000"/>
                  <a:lumOff val="40000"/>
                </a:schemeClr>
              </a:solidFill>
            </a:rPr>
            <a:t>Gràcies</a:t>
          </a:r>
          <a:endParaRPr lang="es-ES" sz="4300" b="1" kern="1200" dirty="0">
            <a:solidFill>
              <a:schemeClr val="accent1">
                <a:lumMod val="60000"/>
                <a:lumOff val="40000"/>
              </a:schemeClr>
            </a:solidFill>
          </a:endParaRPr>
        </a:p>
      </dsp:txBody>
      <dsp:txXfrm rot="19976030">
        <a:off x="2258872" y="458142"/>
        <a:ext cx="2350267" cy="139817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41E285-CFBD-4271-9010-4805B017BE40}" type="datetimeFigureOut">
              <a:rPr lang="ca-ES" smtClean="0"/>
              <a:pPr/>
              <a:t>30/04/2019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79493CAC-8277-43EA-B385-71A4EC594DD0}"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1E285-CFBD-4271-9010-4805B017BE40}" type="datetimeFigureOut">
              <a:rPr lang="ca-ES" smtClean="0"/>
              <a:pPr/>
              <a:t>30/04/2019</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93CAC-8277-43EA-B385-71A4EC594DD0}"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ca-ES" dirty="0"/>
          </a:p>
        </p:txBody>
      </p:sp>
      <p:sp>
        <p:nvSpPr>
          <p:cNvPr id="3" name="2 Subtítulo"/>
          <p:cNvSpPr>
            <a:spLocks noGrp="1"/>
          </p:cNvSpPr>
          <p:nvPr>
            <p:ph type="subTitle" idx="1"/>
          </p:nvPr>
        </p:nvSpPr>
        <p:spPr/>
        <p:txBody>
          <a:bodyPr/>
          <a:lstStyle/>
          <a:p>
            <a:endParaRPr lang="ca-ES" dirty="0"/>
          </a:p>
        </p:txBody>
      </p:sp>
      <p:pic>
        <p:nvPicPr>
          <p:cNvPr id="1026" name="Picture 2"/>
          <p:cNvPicPr>
            <a:picLocks noChangeAspect="1" noChangeArrowheads="1"/>
          </p:cNvPicPr>
          <p:nvPr/>
        </p:nvPicPr>
        <p:blipFill>
          <a:blip r:embed="rId2" cstate="print"/>
          <a:srcRect/>
          <a:stretch>
            <a:fillRect/>
          </a:stretch>
        </p:blipFill>
        <p:spPr bwMode="auto">
          <a:xfrm>
            <a:off x="-173272" y="-99392"/>
            <a:ext cx="12129024" cy="6957392"/>
          </a:xfrm>
          <a:prstGeom prst="rect">
            <a:avLst/>
          </a:prstGeom>
          <a:noFill/>
          <a:ln w="9525">
            <a:noFill/>
            <a:miter lim="800000"/>
            <a:headEnd/>
            <a:tailEnd/>
          </a:ln>
        </p:spPr>
      </p:pic>
      <p:pic>
        <p:nvPicPr>
          <p:cNvPr id="5" name="Picture 2" descr="C:\Users\HVila\Desktop\ccb.png"/>
          <p:cNvPicPr>
            <a:picLocks noChangeAspect="1" noChangeArrowheads="1"/>
          </p:cNvPicPr>
          <p:nvPr/>
        </p:nvPicPr>
        <p:blipFill>
          <a:blip r:embed="rId3" cstate="print"/>
          <a:srcRect/>
          <a:stretch>
            <a:fillRect/>
          </a:stretch>
        </p:blipFill>
        <p:spPr bwMode="auto">
          <a:xfrm>
            <a:off x="6516216" y="4581128"/>
            <a:ext cx="2516954" cy="2520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6" name="5 Marcador de contenido"/>
          <p:cNvSpPr>
            <a:spLocks noGrp="1"/>
          </p:cNvSpPr>
          <p:nvPr>
            <p:ph idx="1"/>
          </p:nvPr>
        </p:nvSpPr>
        <p:spPr>
          <a:xfrm>
            <a:off x="611560" y="260648"/>
            <a:ext cx="8075240" cy="6336704"/>
          </a:xfrm>
          <a:solidFill>
            <a:schemeClr val="bg1"/>
          </a:solidFill>
        </p:spPr>
        <p:txBody>
          <a:bodyPr/>
          <a:lstStyle/>
          <a:p>
            <a:pPr>
              <a:buNone/>
            </a:pPr>
            <a:r>
              <a:rPr lang="ca-ES" dirty="0" smtClean="0"/>
              <a:t>  </a:t>
            </a:r>
            <a:endParaRPr lang="ca-ES" dirty="0"/>
          </a:p>
        </p:txBody>
      </p:sp>
      <p:graphicFrame>
        <p:nvGraphicFramePr>
          <p:cNvPr id="5" name="4 Tabla"/>
          <p:cNvGraphicFramePr>
            <a:graphicFrameLocks noGrp="1"/>
          </p:cNvGraphicFramePr>
          <p:nvPr/>
        </p:nvGraphicFramePr>
        <p:xfrm>
          <a:off x="1043608" y="404665"/>
          <a:ext cx="6984776" cy="5976663"/>
        </p:xfrm>
        <a:graphic>
          <a:graphicData uri="http://schemas.openxmlformats.org/drawingml/2006/table">
            <a:tbl>
              <a:tblPr/>
              <a:tblGrid>
                <a:gridCol w="1395642"/>
                <a:gridCol w="5589134"/>
              </a:tblGrid>
              <a:tr h="671699">
                <a:tc gridSpan="2">
                  <a:txBody>
                    <a:bodyPr/>
                    <a:lstStyle/>
                    <a:p>
                      <a:pPr>
                        <a:spcAft>
                          <a:spcPts val="0"/>
                        </a:spcAft>
                      </a:pPr>
                      <a:endParaRPr lang="ca-ES" sz="1000" b="1" dirty="0" smtClean="0">
                        <a:solidFill>
                          <a:srgbClr val="4F6228"/>
                        </a:solidFill>
                        <a:latin typeface="Calibri"/>
                        <a:ea typeface="Times New Roman"/>
                        <a:cs typeface="Times New Roman"/>
                      </a:endParaRPr>
                    </a:p>
                    <a:p>
                      <a:pPr>
                        <a:spcAft>
                          <a:spcPts val="0"/>
                        </a:spcAft>
                      </a:pPr>
                      <a:endParaRPr lang="ca-ES" sz="1000" b="1" dirty="0" smtClean="0">
                        <a:solidFill>
                          <a:srgbClr val="4F6228"/>
                        </a:solidFill>
                        <a:latin typeface="Calibri"/>
                        <a:ea typeface="Times New Roman"/>
                        <a:cs typeface="Times New Roman"/>
                      </a:endParaRPr>
                    </a:p>
                    <a:p>
                      <a:pPr algn="ctr">
                        <a:spcAft>
                          <a:spcPts val="0"/>
                        </a:spcAft>
                      </a:pPr>
                      <a:r>
                        <a:rPr lang="ca-ES" sz="1000" b="1" dirty="0" smtClean="0">
                          <a:solidFill>
                            <a:srgbClr val="4F6228"/>
                          </a:solidFill>
                          <a:latin typeface="Calibri"/>
                          <a:ea typeface="Times New Roman"/>
                          <a:cs typeface="Times New Roman"/>
                        </a:rPr>
                        <a:t>AMPA /AFA</a:t>
                      </a:r>
                      <a:r>
                        <a:rPr lang="ca-ES" sz="1000" b="1" dirty="0" smtClean="0">
                          <a:solidFill>
                            <a:srgbClr val="4F6228"/>
                          </a:solidFill>
                          <a:latin typeface="Calibri"/>
                          <a:ea typeface="Times New Roman"/>
                          <a:cs typeface="Times New Roman"/>
                        </a:rPr>
                        <a:t>: Alfred Mata</a:t>
                      </a:r>
                      <a:endParaRPr lang="ca-ES" sz="10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543722">
                <a:tc>
                  <a:txBody>
                    <a:bodyPr/>
                    <a:lstStyle/>
                    <a:p>
                      <a:pPr>
                        <a:spcAft>
                          <a:spcPts val="0"/>
                        </a:spcAft>
                      </a:pPr>
                      <a:r>
                        <a:rPr lang="ca-ES" sz="1000" b="1">
                          <a:solidFill>
                            <a:srgbClr val="000000"/>
                          </a:solidFill>
                          <a:latin typeface="Calibri"/>
                          <a:ea typeface="Times New Roman"/>
                          <a:cs typeface="Times New Roman"/>
                        </a:rPr>
                        <a:t>Projecte </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00" dirty="0">
                          <a:latin typeface="Calibri"/>
                          <a:ea typeface="Times New Roman"/>
                          <a:cs typeface="Times New Roman"/>
                        </a:rPr>
                        <a:t>Nom del projecte: </a:t>
                      </a:r>
                      <a:br>
                        <a:rPr lang="ca-ES" sz="1000" dirty="0">
                          <a:latin typeface="Calibri"/>
                          <a:ea typeface="Times New Roman"/>
                          <a:cs typeface="Times New Roman"/>
                        </a:rPr>
                      </a:br>
                      <a:r>
                        <a:rPr lang="ca-ES" sz="1000" dirty="0" smtClean="0">
                          <a:solidFill>
                            <a:schemeClr val="bg2">
                              <a:lumMod val="10000"/>
                            </a:schemeClr>
                          </a:solidFill>
                          <a:latin typeface="Calibri"/>
                          <a:ea typeface="Times New Roman"/>
                          <a:cs typeface="Times New Roman"/>
                        </a:rPr>
                        <a:t>Fem de la igualtat</a:t>
                      </a:r>
                      <a:r>
                        <a:rPr lang="ca-ES" sz="1000" baseline="0" dirty="0" smtClean="0">
                          <a:solidFill>
                            <a:schemeClr val="bg2">
                              <a:lumMod val="10000"/>
                            </a:schemeClr>
                          </a:solidFill>
                          <a:latin typeface="Calibri"/>
                          <a:ea typeface="Times New Roman"/>
                          <a:cs typeface="Times New Roman"/>
                        </a:rPr>
                        <a:t> una realitat</a:t>
                      </a: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8743">
                <a:tc gridSpan="2">
                  <a:txBody>
                    <a:bodyPr/>
                    <a:lstStyle/>
                    <a:p>
                      <a:pPr algn="ctr">
                        <a:spcAft>
                          <a:spcPts val="0"/>
                        </a:spcAft>
                      </a:pPr>
                      <a:r>
                        <a:rPr lang="ca-ES" sz="1100" b="1" dirty="0">
                          <a:solidFill>
                            <a:schemeClr val="bg2">
                              <a:lumMod val="10000"/>
                            </a:schemeClr>
                          </a:solidFill>
                          <a:latin typeface="Calibri"/>
                          <a:ea typeface="Times New Roman"/>
                          <a:cs typeface="Times New Roman"/>
                        </a:rPr>
                        <a:t>Breu </a:t>
                      </a:r>
                      <a:r>
                        <a:rPr lang="ca-ES" sz="1100" b="1" dirty="0" smtClean="0">
                          <a:solidFill>
                            <a:schemeClr val="bg2">
                              <a:lumMod val="10000"/>
                            </a:schemeClr>
                          </a:solidFill>
                          <a:latin typeface="Calibri"/>
                          <a:ea typeface="Times New Roman"/>
                          <a:cs typeface="Times New Roman"/>
                        </a:rPr>
                        <a:t>descripció</a:t>
                      </a:r>
                    </a:p>
                    <a:p>
                      <a:r>
                        <a:rPr lang="pt-BR" sz="1200" kern="1200" baseline="0" dirty="0" smtClean="0">
                          <a:solidFill>
                            <a:schemeClr val="bg2">
                              <a:lumMod val="10000"/>
                            </a:schemeClr>
                          </a:solidFill>
                          <a:latin typeface="+mn-lt"/>
                          <a:ea typeface="+mn-ea"/>
                          <a:cs typeface="+mn-cs"/>
                        </a:rPr>
                        <a:t>Desde </a:t>
                      </a:r>
                      <a:r>
                        <a:rPr lang="pt-BR" sz="1200" kern="1200" baseline="0" dirty="0" err="1" smtClean="0">
                          <a:solidFill>
                            <a:schemeClr val="bg2">
                              <a:lumMod val="10000"/>
                            </a:schemeClr>
                          </a:solidFill>
                          <a:latin typeface="+mn-lt"/>
                          <a:ea typeface="+mn-ea"/>
                          <a:cs typeface="+mn-cs"/>
                        </a:rPr>
                        <a:t>l’AMPA</a:t>
                      </a:r>
                      <a:r>
                        <a:rPr lang="pt-BR" sz="1200" kern="1200" baseline="0" dirty="0" smtClean="0">
                          <a:solidFill>
                            <a:schemeClr val="bg2">
                              <a:lumMod val="10000"/>
                            </a:schemeClr>
                          </a:solidFill>
                          <a:latin typeface="+mn-lt"/>
                          <a:ea typeface="+mn-ea"/>
                          <a:cs typeface="+mn-cs"/>
                        </a:rPr>
                        <a:t> de </a:t>
                      </a:r>
                      <a:r>
                        <a:rPr lang="pt-BR" sz="1200" kern="1200" baseline="0" dirty="0" err="1" smtClean="0">
                          <a:solidFill>
                            <a:schemeClr val="bg2">
                              <a:lumMod val="10000"/>
                            </a:schemeClr>
                          </a:solidFill>
                          <a:latin typeface="+mn-lt"/>
                          <a:ea typeface="+mn-ea"/>
                          <a:cs typeface="+mn-cs"/>
                        </a:rPr>
                        <a:t>l’Escola</a:t>
                      </a:r>
                      <a:r>
                        <a:rPr lang="pt-BR" sz="1200" kern="1200" baseline="0" dirty="0" smtClean="0">
                          <a:solidFill>
                            <a:schemeClr val="bg2">
                              <a:lumMod val="10000"/>
                            </a:schemeClr>
                          </a:solidFill>
                          <a:latin typeface="+mn-lt"/>
                          <a:ea typeface="+mn-ea"/>
                          <a:cs typeface="+mn-cs"/>
                        </a:rPr>
                        <a:t> Alfred Mata i </a:t>
                      </a:r>
                      <a:r>
                        <a:rPr lang="pt-BR" sz="1200" kern="1200" baseline="0" dirty="0" err="1" smtClean="0">
                          <a:solidFill>
                            <a:schemeClr val="bg2">
                              <a:lumMod val="10000"/>
                            </a:schemeClr>
                          </a:solidFill>
                          <a:latin typeface="+mn-lt"/>
                          <a:ea typeface="+mn-ea"/>
                          <a:cs typeface="+mn-cs"/>
                        </a:rPr>
                        <a:t>juntament</a:t>
                      </a:r>
                      <a:r>
                        <a:rPr lang="pt-BR" sz="1200" kern="1200" baseline="0" dirty="0" smtClean="0">
                          <a:solidFill>
                            <a:schemeClr val="bg2">
                              <a:lumMod val="10000"/>
                            </a:schemeClr>
                          </a:solidFill>
                          <a:latin typeface="+mn-lt"/>
                          <a:ea typeface="+mn-ea"/>
                          <a:cs typeface="+mn-cs"/>
                        </a:rPr>
                        <a:t> </a:t>
                      </a:r>
                      <a:r>
                        <a:rPr lang="pt-BR" sz="1200" kern="1200" baseline="0" dirty="0" err="1" smtClean="0">
                          <a:solidFill>
                            <a:schemeClr val="bg2">
                              <a:lumMod val="10000"/>
                            </a:schemeClr>
                          </a:solidFill>
                          <a:latin typeface="+mn-lt"/>
                          <a:ea typeface="+mn-ea"/>
                          <a:cs typeface="+mn-cs"/>
                        </a:rPr>
                        <a:t>amb</a:t>
                      </a:r>
                      <a:r>
                        <a:rPr lang="pt-BR" sz="1200" kern="1200" baseline="0" dirty="0" smtClean="0">
                          <a:solidFill>
                            <a:schemeClr val="bg2">
                              <a:lumMod val="10000"/>
                            </a:schemeClr>
                          </a:solidFill>
                          <a:latin typeface="+mn-lt"/>
                          <a:ea typeface="+mn-ea"/>
                          <a:cs typeface="+mn-cs"/>
                        </a:rPr>
                        <a:t> </a:t>
                      </a:r>
                      <a:r>
                        <a:rPr lang="pt-BR" sz="1200" kern="1200" baseline="0" dirty="0" err="1" smtClean="0">
                          <a:solidFill>
                            <a:schemeClr val="bg2">
                              <a:lumMod val="10000"/>
                            </a:schemeClr>
                          </a:solidFill>
                          <a:latin typeface="+mn-lt"/>
                          <a:ea typeface="+mn-ea"/>
                          <a:cs typeface="+mn-cs"/>
                        </a:rPr>
                        <a:t>l’escola</a:t>
                      </a:r>
                      <a:r>
                        <a:rPr lang="pt-BR" sz="1200" kern="1200" baseline="0" dirty="0" smtClean="0">
                          <a:solidFill>
                            <a:schemeClr val="bg2">
                              <a:lumMod val="10000"/>
                            </a:schemeClr>
                          </a:solidFill>
                          <a:latin typeface="+mn-lt"/>
                          <a:ea typeface="+mn-ea"/>
                          <a:cs typeface="+mn-cs"/>
                        </a:rPr>
                        <a:t>, </a:t>
                      </a:r>
                      <a:r>
                        <a:rPr lang="pt-BR" sz="1200" kern="1200" baseline="0" dirty="0" err="1" smtClean="0">
                          <a:solidFill>
                            <a:schemeClr val="bg2">
                              <a:lumMod val="10000"/>
                            </a:schemeClr>
                          </a:solidFill>
                          <a:latin typeface="+mn-lt"/>
                          <a:ea typeface="+mn-ea"/>
                          <a:cs typeface="+mn-cs"/>
                        </a:rPr>
                        <a:t>creiem</a:t>
                      </a:r>
                      <a:r>
                        <a:rPr lang="pt-BR" sz="1200" kern="1200" baseline="0" dirty="0" smtClean="0">
                          <a:solidFill>
                            <a:schemeClr val="bg2">
                              <a:lumMod val="10000"/>
                            </a:schemeClr>
                          </a:solidFill>
                          <a:latin typeface="+mn-lt"/>
                          <a:ea typeface="+mn-ea"/>
                          <a:cs typeface="+mn-cs"/>
                        </a:rPr>
                        <a:t> </a:t>
                      </a:r>
                      <a:r>
                        <a:rPr lang="pt-BR" sz="1200" kern="1200" baseline="0" dirty="0" err="1" smtClean="0">
                          <a:solidFill>
                            <a:schemeClr val="bg2">
                              <a:lumMod val="10000"/>
                            </a:schemeClr>
                          </a:solidFill>
                          <a:latin typeface="+mn-lt"/>
                          <a:ea typeface="+mn-ea"/>
                          <a:cs typeface="+mn-cs"/>
                        </a:rPr>
                        <a:t>realment</a:t>
                      </a:r>
                      <a:endParaRPr lang="pt-BR" sz="1200" kern="1200" baseline="0" dirty="0" smtClean="0">
                        <a:solidFill>
                          <a:schemeClr val="bg2">
                            <a:lumMod val="10000"/>
                          </a:schemeClr>
                        </a:solidFill>
                        <a:latin typeface="+mn-lt"/>
                        <a:ea typeface="+mn-ea"/>
                        <a:cs typeface="+mn-cs"/>
                      </a:endParaRPr>
                    </a:p>
                    <a:p>
                      <a:r>
                        <a:rPr lang="ca-ES" sz="1200" kern="1200" baseline="0" dirty="0" smtClean="0">
                          <a:solidFill>
                            <a:schemeClr val="bg2">
                              <a:lumMod val="10000"/>
                            </a:schemeClr>
                          </a:solidFill>
                          <a:latin typeface="+mn-lt"/>
                          <a:ea typeface="+mn-ea"/>
                          <a:cs typeface="+mn-cs"/>
                        </a:rPr>
                        <a:t>necessari abordar en un projecte comú tots els temes referent a la igualtat. Creiem</a:t>
                      </a:r>
                    </a:p>
                    <a:p>
                      <a:r>
                        <a:rPr lang="ca-ES" sz="1200" kern="1200" baseline="0" dirty="0" smtClean="0">
                          <a:solidFill>
                            <a:schemeClr val="bg2">
                              <a:lumMod val="10000"/>
                            </a:schemeClr>
                          </a:solidFill>
                          <a:latin typeface="+mn-lt"/>
                          <a:ea typeface="+mn-ea"/>
                          <a:cs typeface="+mn-cs"/>
                        </a:rPr>
                        <a:t>que seria un molt bon punt de partida traçar un projecte comú, a nivell comarca, que</a:t>
                      </a:r>
                    </a:p>
                    <a:p>
                      <a:r>
                        <a:rPr lang="fr-FR" sz="1200" kern="1200" baseline="0" dirty="0" smtClean="0">
                          <a:solidFill>
                            <a:schemeClr val="bg2">
                              <a:lumMod val="10000"/>
                            </a:schemeClr>
                          </a:solidFill>
                          <a:latin typeface="+mn-lt"/>
                          <a:ea typeface="+mn-ea"/>
                          <a:cs typeface="+mn-cs"/>
                        </a:rPr>
                        <a:t>connectés les </a:t>
                      </a:r>
                      <a:r>
                        <a:rPr lang="fr-FR" sz="1200" kern="1200" baseline="0" dirty="0" err="1" smtClean="0">
                          <a:solidFill>
                            <a:schemeClr val="bg2">
                              <a:lumMod val="10000"/>
                            </a:schemeClr>
                          </a:solidFill>
                          <a:latin typeface="+mn-lt"/>
                          <a:ea typeface="+mn-ea"/>
                          <a:cs typeface="+mn-cs"/>
                        </a:rPr>
                        <a:t>ampes</a:t>
                      </a:r>
                      <a:r>
                        <a:rPr lang="fr-FR" sz="1200" kern="1200" baseline="0" dirty="0" smtClean="0">
                          <a:solidFill>
                            <a:schemeClr val="bg2">
                              <a:lumMod val="10000"/>
                            </a:schemeClr>
                          </a:solidFill>
                          <a:latin typeface="+mn-lt"/>
                          <a:ea typeface="+mn-ea"/>
                          <a:cs typeface="+mn-cs"/>
                        </a:rPr>
                        <a:t>, </a:t>
                      </a:r>
                      <a:r>
                        <a:rPr lang="fr-FR" sz="1200" kern="1200" baseline="0" dirty="0" err="1" smtClean="0">
                          <a:solidFill>
                            <a:schemeClr val="bg2">
                              <a:lumMod val="10000"/>
                            </a:schemeClr>
                          </a:solidFill>
                          <a:latin typeface="+mn-lt"/>
                          <a:ea typeface="+mn-ea"/>
                          <a:cs typeface="+mn-cs"/>
                        </a:rPr>
                        <a:t>als</a:t>
                      </a:r>
                      <a:r>
                        <a:rPr lang="fr-FR" sz="1200" kern="1200" baseline="0" dirty="0" smtClean="0">
                          <a:solidFill>
                            <a:schemeClr val="bg2">
                              <a:lumMod val="10000"/>
                            </a:schemeClr>
                          </a:solidFill>
                          <a:latin typeface="+mn-lt"/>
                          <a:ea typeface="+mn-ea"/>
                          <a:cs typeface="+mn-cs"/>
                        </a:rPr>
                        <a:t> centres </a:t>
                      </a:r>
                      <a:r>
                        <a:rPr lang="fr-FR" sz="1200" kern="1200" baseline="0" dirty="0" err="1" smtClean="0">
                          <a:solidFill>
                            <a:schemeClr val="bg2">
                              <a:lumMod val="10000"/>
                            </a:schemeClr>
                          </a:solidFill>
                          <a:latin typeface="+mn-lt"/>
                          <a:ea typeface="+mn-ea"/>
                          <a:cs typeface="+mn-cs"/>
                        </a:rPr>
                        <a:t>educatius</a:t>
                      </a:r>
                      <a:r>
                        <a:rPr lang="fr-FR" sz="1200" kern="1200" baseline="0" dirty="0" smtClean="0">
                          <a:solidFill>
                            <a:schemeClr val="bg2">
                              <a:lumMod val="10000"/>
                            </a:schemeClr>
                          </a:solidFill>
                          <a:latin typeface="+mn-lt"/>
                          <a:ea typeface="+mn-ea"/>
                          <a:cs typeface="+mn-cs"/>
                        </a:rPr>
                        <a:t> i </a:t>
                      </a:r>
                      <a:r>
                        <a:rPr lang="fr-FR" sz="1200" kern="1200" baseline="0" dirty="0" err="1" smtClean="0">
                          <a:solidFill>
                            <a:schemeClr val="bg2">
                              <a:lumMod val="10000"/>
                            </a:schemeClr>
                          </a:solidFill>
                          <a:latin typeface="+mn-lt"/>
                          <a:ea typeface="+mn-ea"/>
                          <a:cs typeface="+mn-cs"/>
                        </a:rPr>
                        <a:t>als</a:t>
                      </a:r>
                      <a:r>
                        <a:rPr lang="fr-FR" sz="1200" kern="1200" baseline="0" dirty="0" smtClean="0">
                          <a:solidFill>
                            <a:schemeClr val="bg2">
                              <a:lumMod val="10000"/>
                            </a:schemeClr>
                          </a:solidFill>
                          <a:latin typeface="+mn-lt"/>
                          <a:ea typeface="+mn-ea"/>
                          <a:cs typeface="+mn-cs"/>
                        </a:rPr>
                        <a:t> </a:t>
                      </a:r>
                      <a:r>
                        <a:rPr lang="fr-FR" sz="1200" kern="1200" baseline="0" dirty="0" err="1" smtClean="0">
                          <a:solidFill>
                            <a:schemeClr val="bg2">
                              <a:lumMod val="10000"/>
                            </a:schemeClr>
                          </a:solidFill>
                          <a:latin typeface="+mn-lt"/>
                          <a:ea typeface="+mn-ea"/>
                          <a:cs typeface="+mn-cs"/>
                        </a:rPr>
                        <a:t>òrgans</a:t>
                      </a:r>
                      <a:r>
                        <a:rPr lang="fr-FR" sz="1200" kern="1200" baseline="0" dirty="0" smtClean="0">
                          <a:solidFill>
                            <a:schemeClr val="bg2">
                              <a:lumMod val="10000"/>
                            </a:schemeClr>
                          </a:solidFill>
                          <a:latin typeface="+mn-lt"/>
                          <a:ea typeface="+mn-ea"/>
                          <a:cs typeface="+mn-cs"/>
                        </a:rPr>
                        <a:t> </a:t>
                      </a:r>
                      <a:r>
                        <a:rPr lang="fr-FR" sz="1200" kern="1200" baseline="0" dirty="0" err="1" smtClean="0">
                          <a:solidFill>
                            <a:schemeClr val="bg2">
                              <a:lumMod val="10000"/>
                            </a:schemeClr>
                          </a:solidFill>
                          <a:latin typeface="+mn-lt"/>
                          <a:ea typeface="+mn-ea"/>
                          <a:cs typeface="+mn-cs"/>
                        </a:rPr>
                        <a:t>públics</a:t>
                      </a:r>
                      <a:r>
                        <a:rPr lang="fr-FR" sz="1200" kern="1200" baseline="0" dirty="0" smtClean="0">
                          <a:solidFill>
                            <a:schemeClr val="bg2">
                              <a:lumMod val="10000"/>
                            </a:schemeClr>
                          </a:solidFill>
                          <a:latin typeface="+mn-lt"/>
                          <a:ea typeface="+mn-ea"/>
                          <a:cs typeface="+mn-cs"/>
                        </a:rPr>
                        <a:t>, </a:t>
                      </a:r>
                      <a:r>
                        <a:rPr lang="fr-FR" sz="1200" kern="1200" baseline="0" dirty="0" err="1" smtClean="0">
                          <a:solidFill>
                            <a:schemeClr val="bg2">
                              <a:lumMod val="10000"/>
                            </a:schemeClr>
                          </a:solidFill>
                          <a:latin typeface="+mn-lt"/>
                          <a:ea typeface="+mn-ea"/>
                          <a:cs typeface="+mn-cs"/>
                        </a:rPr>
                        <a:t>treballant</a:t>
                      </a:r>
                      <a:r>
                        <a:rPr lang="fr-FR" sz="1200" kern="1200" baseline="0" dirty="0" smtClean="0">
                          <a:solidFill>
                            <a:schemeClr val="bg2">
                              <a:lumMod val="10000"/>
                            </a:schemeClr>
                          </a:solidFill>
                          <a:latin typeface="+mn-lt"/>
                          <a:ea typeface="+mn-ea"/>
                          <a:cs typeface="+mn-cs"/>
                        </a:rPr>
                        <a:t> d’</a:t>
                      </a:r>
                      <a:r>
                        <a:rPr lang="fr-FR" sz="1200" kern="1200" baseline="0" dirty="0" err="1" smtClean="0">
                          <a:solidFill>
                            <a:schemeClr val="bg2">
                              <a:lumMod val="10000"/>
                            </a:schemeClr>
                          </a:solidFill>
                          <a:latin typeface="+mn-lt"/>
                          <a:ea typeface="+mn-ea"/>
                          <a:cs typeface="+mn-cs"/>
                        </a:rPr>
                        <a:t>una</a:t>
                      </a:r>
                      <a:endParaRPr lang="fr-FR" sz="1200" kern="1200" baseline="0" dirty="0" smtClean="0">
                        <a:solidFill>
                          <a:schemeClr val="bg2">
                            <a:lumMod val="10000"/>
                          </a:schemeClr>
                        </a:solidFill>
                        <a:latin typeface="+mn-lt"/>
                        <a:ea typeface="+mn-ea"/>
                        <a:cs typeface="+mn-cs"/>
                      </a:endParaRPr>
                    </a:p>
                    <a:p>
                      <a:r>
                        <a:rPr lang="ca-ES" sz="1200" kern="1200" baseline="0" dirty="0" smtClean="0">
                          <a:solidFill>
                            <a:schemeClr val="bg2">
                              <a:lumMod val="10000"/>
                            </a:schemeClr>
                          </a:solidFill>
                          <a:latin typeface="+mn-lt"/>
                          <a:ea typeface="+mn-ea"/>
                          <a:cs typeface="+mn-cs"/>
                        </a:rPr>
                        <a:t>forma transversal un tema tant actual i tant necessari.</a:t>
                      </a:r>
                    </a:p>
                    <a:p>
                      <a:r>
                        <a:rPr lang="ca-ES" sz="1200" kern="1200" baseline="0" dirty="0" smtClean="0">
                          <a:solidFill>
                            <a:schemeClr val="bg2">
                              <a:lumMod val="10000"/>
                            </a:schemeClr>
                          </a:solidFill>
                          <a:latin typeface="+mn-lt"/>
                          <a:ea typeface="+mn-ea"/>
                          <a:cs typeface="+mn-cs"/>
                        </a:rPr>
                        <a:t>Creiem que es podria treballar per motivar i implicar als joves amb formacions</a:t>
                      </a:r>
                    </a:p>
                    <a:p>
                      <a:r>
                        <a:rPr lang="ca-ES" sz="1200" kern="1200" baseline="0" dirty="0" smtClean="0">
                          <a:solidFill>
                            <a:schemeClr val="bg2">
                              <a:lumMod val="10000"/>
                            </a:schemeClr>
                          </a:solidFill>
                          <a:latin typeface="+mn-lt"/>
                          <a:ea typeface="+mn-ea"/>
                          <a:cs typeface="+mn-cs"/>
                        </a:rPr>
                        <a:t>específiques perquè ajudessin als més petits a tenir una mirada més crítica del que</a:t>
                      </a:r>
                    </a:p>
                    <a:p>
                      <a:r>
                        <a:rPr lang="es-ES" sz="1200" kern="1200" baseline="0" dirty="0" smtClean="0">
                          <a:solidFill>
                            <a:schemeClr val="bg2">
                              <a:lumMod val="10000"/>
                            </a:schemeClr>
                          </a:solidFill>
                          <a:latin typeface="+mn-lt"/>
                          <a:ea typeface="+mn-ea"/>
                          <a:cs typeface="+mn-cs"/>
                        </a:rPr>
                        <a:t>es </a:t>
                      </a:r>
                      <a:r>
                        <a:rPr lang="es-ES" sz="1200" kern="1200" baseline="0" dirty="0" err="1" smtClean="0">
                          <a:solidFill>
                            <a:schemeClr val="bg2">
                              <a:lumMod val="10000"/>
                            </a:schemeClr>
                          </a:solidFill>
                          <a:latin typeface="+mn-lt"/>
                          <a:ea typeface="+mn-ea"/>
                          <a:cs typeface="+mn-cs"/>
                        </a:rPr>
                        <a:t>trobaran</a:t>
                      </a:r>
                      <a:r>
                        <a:rPr lang="es-ES" sz="1200" kern="1200" baseline="0" dirty="0" smtClean="0">
                          <a:solidFill>
                            <a:schemeClr val="bg2">
                              <a:lumMod val="10000"/>
                            </a:schemeClr>
                          </a:solidFill>
                          <a:latin typeface="+mn-lt"/>
                          <a:ea typeface="+mn-ea"/>
                          <a:cs typeface="+mn-cs"/>
                        </a:rPr>
                        <a:t> a la </a:t>
                      </a:r>
                      <a:r>
                        <a:rPr lang="es-ES" sz="1200" kern="1200" baseline="0" dirty="0" err="1" smtClean="0">
                          <a:solidFill>
                            <a:schemeClr val="bg2">
                              <a:lumMod val="10000"/>
                            </a:schemeClr>
                          </a:solidFill>
                          <a:latin typeface="+mn-lt"/>
                          <a:ea typeface="+mn-ea"/>
                          <a:cs typeface="+mn-cs"/>
                        </a:rPr>
                        <a:t>societat</a:t>
                      </a:r>
                      <a:r>
                        <a:rPr lang="es-ES" sz="1200" kern="1200" baseline="0" dirty="0" smtClean="0">
                          <a:solidFill>
                            <a:schemeClr val="bg2">
                              <a:lumMod val="10000"/>
                            </a:schemeClr>
                          </a:solidFill>
                          <a:latin typeface="+mn-lt"/>
                          <a:ea typeface="+mn-ea"/>
                          <a:cs typeface="+mn-cs"/>
                        </a:rPr>
                        <a:t> i al </a:t>
                      </a:r>
                      <a:r>
                        <a:rPr lang="es-ES" sz="1200" kern="1200" baseline="0" dirty="0" err="1" smtClean="0">
                          <a:solidFill>
                            <a:schemeClr val="bg2">
                              <a:lumMod val="10000"/>
                            </a:schemeClr>
                          </a:solidFill>
                          <a:latin typeface="+mn-lt"/>
                          <a:ea typeface="+mn-ea"/>
                          <a:cs typeface="+mn-cs"/>
                        </a:rPr>
                        <a:t>mateix</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temps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tots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junts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treballar</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valors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com</a:t>
                      </a:r>
                      <a:r>
                        <a:rPr lang="es-ES" sz="1200" kern="1200" baseline="0" dirty="0" smtClean="0">
                          <a:solidFill>
                            <a:schemeClr val="bg2">
                              <a:lumMod val="10000"/>
                            </a:schemeClr>
                          </a:solidFill>
                          <a:latin typeface="+mn-lt"/>
                          <a:ea typeface="+mn-ea"/>
                          <a:cs typeface="+mn-cs"/>
                        </a:rPr>
                        <a:t> el respecte</a:t>
                      </a:r>
                    </a:p>
                    <a:p>
                      <a:r>
                        <a:rPr lang="ca-ES" sz="1200" kern="1200" baseline="0" dirty="0" smtClean="0">
                          <a:solidFill>
                            <a:schemeClr val="bg2">
                              <a:lumMod val="10000"/>
                            </a:schemeClr>
                          </a:solidFill>
                          <a:latin typeface="+mn-lt"/>
                          <a:ea typeface="+mn-ea"/>
                          <a:cs typeface="+mn-cs"/>
                        </a:rPr>
                        <a:t>i la tolerància cap el company o companya que no pensa com tu o no sent el mateix</a:t>
                      </a:r>
                    </a:p>
                    <a:p>
                      <a:r>
                        <a:rPr lang="ca-ES" sz="1200" kern="1200" baseline="0" dirty="0" smtClean="0">
                          <a:solidFill>
                            <a:schemeClr val="bg2">
                              <a:lumMod val="10000"/>
                            </a:schemeClr>
                          </a:solidFill>
                          <a:latin typeface="+mn-lt"/>
                          <a:ea typeface="+mn-ea"/>
                          <a:cs typeface="+mn-cs"/>
                        </a:rPr>
                        <a:t>que tu. La idea de que els joves compartissin i s’impliquessin a treballar sobre el</a:t>
                      </a:r>
                    </a:p>
                    <a:p>
                      <a:r>
                        <a:rPr lang="es-ES" sz="1200" kern="1200" baseline="0" dirty="0" smtClean="0">
                          <a:solidFill>
                            <a:schemeClr val="bg2">
                              <a:lumMod val="10000"/>
                            </a:schemeClr>
                          </a:solidFill>
                          <a:latin typeface="+mn-lt"/>
                          <a:ea typeface="+mn-ea"/>
                          <a:cs typeface="+mn-cs"/>
                        </a:rPr>
                        <a:t>tema de la </a:t>
                      </a:r>
                      <a:r>
                        <a:rPr lang="es-ES" sz="1200" kern="1200" baseline="0" dirty="0" err="1" smtClean="0">
                          <a:solidFill>
                            <a:schemeClr val="bg2">
                              <a:lumMod val="10000"/>
                            </a:schemeClr>
                          </a:solidFill>
                          <a:latin typeface="+mn-lt"/>
                          <a:ea typeface="+mn-ea"/>
                          <a:cs typeface="+mn-cs"/>
                        </a:rPr>
                        <a:t>igualtat</a:t>
                      </a:r>
                      <a:r>
                        <a:rPr lang="es-ES" sz="1200" kern="1200" baseline="0" dirty="0" smtClean="0">
                          <a:solidFill>
                            <a:schemeClr val="bg2">
                              <a:lumMod val="10000"/>
                            </a:schemeClr>
                          </a:solidFill>
                          <a:latin typeface="+mn-lt"/>
                          <a:ea typeface="+mn-ea"/>
                          <a:cs typeface="+mn-cs"/>
                        </a:rPr>
                        <a:t> en </a:t>
                      </a:r>
                      <a:r>
                        <a:rPr lang="es-ES" sz="1200" kern="1200" baseline="0" dirty="0" err="1" smtClean="0">
                          <a:solidFill>
                            <a:schemeClr val="bg2">
                              <a:lumMod val="10000"/>
                            </a:schemeClr>
                          </a:solidFill>
                          <a:latin typeface="+mn-lt"/>
                          <a:ea typeface="+mn-ea"/>
                          <a:cs typeface="+mn-cs"/>
                        </a:rPr>
                        <a:t>els</a:t>
                      </a:r>
                      <a:r>
                        <a:rPr lang="es-ES" sz="1200" kern="1200" baseline="0" dirty="0" smtClean="0">
                          <a:solidFill>
                            <a:schemeClr val="bg2">
                              <a:lumMod val="10000"/>
                            </a:schemeClr>
                          </a:solidFill>
                          <a:latin typeface="+mn-lt"/>
                          <a:ea typeface="+mn-ea"/>
                          <a:cs typeface="+mn-cs"/>
                        </a:rPr>
                        <a:t> que </a:t>
                      </a:r>
                      <a:r>
                        <a:rPr lang="es-ES" sz="1200" kern="1200" baseline="0" dirty="0" err="1" smtClean="0">
                          <a:solidFill>
                            <a:schemeClr val="bg2">
                              <a:lumMod val="10000"/>
                            </a:schemeClr>
                          </a:solidFill>
                          <a:latin typeface="+mn-lt"/>
                          <a:ea typeface="+mn-ea"/>
                          <a:cs typeface="+mn-cs"/>
                        </a:rPr>
                        <a:t>ells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mateixos</a:t>
                      </a:r>
                      <a:r>
                        <a:rPr lang="es-ES" sz="1200" kern="1200" baseline="0" dirty="0" smtClean="0">
                          <a:solidFill>
                            <a:schemeClr val="bg2">
                              <a:lumMod val="10000"/>
                            </a:schemeClr>
                          </a:solidFill>
                          <a:latin typeface="+mn-lt"/>
                          <a:ea typeface="+mn-ea"/>
                          <a:cs typeface="+mn-cs"/>
                        </a:rPr>
                        <a:t> en </a:t>
                      </a:r>
                      <a:r>
                        <a:rPr lang="es-ES" sz="1200" kern="1200" baseline="0" dirty="0" err="1" smtClean="0">
                          <a:solidFill>
                            <a:schemeClr val="bg2">
                              <a:lumMod val="10000"/>
                            </a:schemeClr>
                          </a:solidFill>
                          <a:latin typeface="+mn-lt"/>
                          <a:ea typeface="+mn-ea"/>
                          <a:cs typeface="+mn-cs"/>
                        </a:rPr>
                        <a:t>són</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els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principals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afectats</a:t>
                      </a:r>
                      <a:r>
                        <a:rPr lang="es-ES" sz="1200" kern="1200" baseline="0" dirty="0" smtClean="0">
                          <a:solidFill>
                            <a:schemeClr val="bg2">
                              <a:lumMod val="10000"/>
                            </a:schemeClr>
                          </a:solidFill>
                          <a:latin typeface="+mn-lt"/>
                          <a:ea typeface="+mn-ea"/>
                          <a:cs typeface="+mn-cs"/>
                        </a:rPr>
                        <a:t>, no </a:t>
                      </a:r>
                      <a:r>
                        <a:rPr lang="es-ES" sz="1200" kern="1200" baseline="0" dirty="0" err="1" smtClean="0">
                          <a:solidFill>
                            <a:schemeClr val="bg2">
                              <a:lumMod val="10000"/>
                            </a:schemeClr>
                          </a:solidFill>
                          <a:latin typeface="+mn-lt"/>
                          <a:ea typeface="+mn-ea"/>
                          <a:cs typeface="+mn-cs"/>
                        </a:rPr>
                        <a:t>només</a:t>
                      </a:r>
                      <a:endParaRPr lang="es-ES" sz="1200" kern="1200" baseline="0" dirty="0" smtClean="0">
                        <a:solidFill>
                          <a:schemeClr val="bg2">
                            <a:lumMod val="10000"/>
                          </a:schemeClr>
                        </a:solidFill>
                        <a:latin typeface="+mn-lt"/>
                        <a:ea typeface="+mn-ea"/>
                        <a:cs typeface="+mn-cs"/>
                      </a:endParaRPr>
                    </a:p>
                    <a:p>
                      <a:r>
                        <a:rPr lang="ca-ES" sz="1200" kern="1200" baseline="0" dirty="0" smtClean="0">
                          <a:solidFill>
                            <a:schemeClr val="bg2">
                              <a:lumMod val="10000"/>
                            </a:schemeClr>
                          </a:solidFill>
                          <a:latin typeface="+mn-lt"/>
                          <a:ea typeface="+mn-ea"/>
                          <a:cs typeface="+mn-cs"/>
                        </a:rPr>
                        <a:t>els ajudaria sinó que serviria per educar en valors als més petits per tal de prevenir</a:t>
                      </a:r>
                    </a:p>
                    <a:p>
                      <a:r>
                        <a:rPr lang="fr-FR" sz="1200" kern="1200" baseline="0" dirty="0" smtClean="0">
                          <a:solidFill>
                            <a:schemeClr val="bg2">
                              <a:lumMod val="10000"/>
                            </a:schemeClr>
                          </a:solidFill>
                          <a:latin typeface="+mn-lt"/>
                          <a:ea typeface="+mn-ea"/>
                          <a:cs typeface="+mn-cs"/>
                        </a:rPr>
                        <a:t>futures males </a:t>
                      </a:r>
                      <a:r>
                        <a:rPr lang="fr-FR" sz="1200" kern="1200" baseline="0" dirty="0" err="1" smtClean="0">
                          <a:solidFill>
                            <a:schemeClr val="bg2">
                              <a:lumMod val="10000"/>
                            </a:schemeClr>
                          </a:solidFill>
                          <a:latin typeface="+mn-lt"/>
                          <a:ea typeface="+mn-ea"/>
                          <a:cs typeface="+mn-cs"/>
                        </a:rPr>
                        <a:t>conductes</a:t>
                      </a:r>
                      <a:r>
                        <a:rPr lang="fr-FR" sz="1200" kern="1200" baseline="0" dirty="0" smtClean="0">
                          <a:solidFill>
                            <a:schemeClr val="bg2">
                              <a:lumMod val="10000"/>
                            </a:schemeClr>
                          </a:solidFill>
                          <a:latin typeface="+mn-lt"/>
                          <a:ea typeface="+mn-ea"/>
                          <a:cs typeface="+mn-cs"/>
                        </a:rPr>
                        <a:t> i </a:t>
                      </a:r>
                      <a:r>
                        <a:rPr lang="fr-FR" sz="1200" kern="1200" baseline="0" dirty="0" err="1" smtClean="0">
                          <a:solidFill>
                            <a:schemeClr val="bg2">
                              <a:lumMod val="10000"/>
                            </a:schemeClr>
                          </a:solidFill>
                          <a:latin typeface="+mn-lt"/>
                          <a:ea typeface="+mn-ea"/>
                          <a:cs typeface="+mn-cs"/>
                        </a:rPr>
                        <a:t>faltes</a:t>
                      </a:r>
                      <a:r>
                        <a:rPr lang="fr-FR" sz="1200" kern="1200" baseline="0" dirty="0" smtClean="0">
                          <a:solidFill>
                            <a:schemeClr val="bg2">
                              <a:lumMod val="10000"/>
                            </a:schemeClr>
                          </a:solidFill>
                          <a:latin typeface="+mn-lt"/>
                          <a:ea typeface="+mn-ea"/>
                          <a:cs typeface="+mn-cs"/>
                        </a:rPr>
                        <a:t> de respecte entre adolescents, </a:t>
                      </a:r>
                      <a:r>
                        <a:rPr lang="fr-FR" sz="1200" kern="1200" baseline="0" dirty="0" err="1" smtClean="0">
                          <a:solidFill>
                            <a:schemeClr val="bg2">
                              <a:lumMod val="10000"/>
                            </a:schemeClr>
                          </a:solidFill>
                          <a:latin typeface="+mn-lt"/>
                          <a:ea typeface="+mn-ea"/>
                          <a:cs typeface="+mn-cs"/>
                        </a:rPr>
                        <a:t>utilitzant</a:t>
                      </a:r>
                      <a:r>
                        <a:rPr lang="fr-FR" sz="1200" kern="1200" baseline="0" dirty="0" smtClean="0">
                          <a:solidFill>
                            <a:schemeClr val="bg2">
                              <a:lumMod val="10000"/>
                            </a:schemeClr>
                          </a:solidFill>
                          <a:latin typeface="+mn-lt"/>
                          <a:ea typeface="+mn-ea"/>
                          <a:cs typeface="+mn-cs"/>
                        </a:rPr>
                        <a:t> </a:t>
                      </a:r>
                      <a:r>
                        <a:rPr lang="fr-FR" sz="1200" kern="1200" baseline="0" dirty="0" err="1" smtClean="0">
                          <a:solidFill>
                            <a:schemeClr val="bg2">
                              <a:lumMod val="10000"/>
                            </a:schemeClr>
                          </a:solidFill>
                          <a:latin typeface="+mn-lt"/>
                          <a:ea typeface="+mn-ea"/>
                          <a:cs typeface="+mn-cs"/>
                        </a:rPr>
                        <a:t>una</a:t>
                      </a:r>
                      <a:endParaRPr lang="fr-FR" sz="1200" kern="1200" baseline="0" dirty="0" smtClean="0">
                        <a:solidFill>
                          <a:schemeClr val="bg2">
                            <a:lumMod val="10000"/>
                          </a:schemeClr>
                        </a:solidFill>
                        <a:latin typeface="+mn-lt"/>
                        <a:ea typeface="+mn-ea"/>
                        <a:cs typeface="+mn-cs"/>
                      </a:endParaRPr>
                    </a:p>
                    <a:p>
                      <a:r>
                        <a:rPr lang="ca-ES" sz="1200" kern="1200" baseline="0" dirty="0" smtClean="0">
                          <a:solidFill>
                            <a:schemeClr val="bg2">
                              <a:lumMod val="10000"/>
                            </a:schemeClr>
                          </a:solidFill>
                          <a:latin typeface="+mn-lt"/>
                          <a:ea typeface="+mn-ea"/>
                          <a:cs typeface="+mn-cs"/>
                        </a:rPr>
                        <a:t>metodologia molt positiva i enriquidora per a tots els participants.</a:t>
                      </a:r>
                    </a:p>
                    <a:p>
                      <a:r>
                        <a:rPr lang="ca-ES" sz="1200" kern="1200" baseline="0" dirty="0" smtClean="0">
                          <a:solidFill>
                            <a:schemeClr val="bg2">
                              <a:lumMod val="10000"/>
                            </a:schemeClr>
                          </a:solidFill>
                          <a:latin typeface="+mn-lt"/>
                          <a:ea typeface="+mn-ea"/>
                          <a:cs typeface="+mn-cs"/>
                        </a:rPr>
                        <a:t>Es podrien organitzar diferents activitats, fins i tot compartides entre escoles de la</a:t>
                      </a:r>
                    </a:p>
                    <a:p>
                      <a:r>
                        <a:rPr lang="ca-ES" sz="1200" kern="1200" baseline="0" dirty="0" smtClean="0">
                          <a:solidFill>
                            <a:schemeClr val="bg2">
                              <a:lumMod val="10000"/>
                            </a:schemeClr>
                          </a:solidFill>
                          <a:latin typeface="+mn-lt"/>
                          <a:ea typeface="+mn-ea"/>
                          <a:cs typeface="+mn-cs"/>
                        </a:rPr>
                        <a:t>comarca, per tal de donar les eines als nostres fills i filles perquè per ells mateixos es</a:t>
                      </a:r>
                    </a:p>
                    <a:p>
                      <a:r>
                        <a:rPr lang="pt-BR" sz="1200" kern="1200" baseline="0" dirty="0" err="1" smtClean="0">
                          <a:solidFill>
                            <a:schemeClr val="bg2">
                              <a:lumMod val="10000"/>
                            </a:schemeClr>
                          </a:solidFill>
                          <a:latin typeface="+mn-lt"/>
                          <a:ea typeface="+mn-ea"/>
                          <a:cs typeface="+mn-cs"/>
                        </a:rPr>
                        <a:t>respectessin</a:t>
                      </a:r>
                      <a:r>
                        <a:rPr lang="pt-BR" sz="1200" kern="1200" baseline="0" dirty="0" smtClean="0">
                          <a:solidFill>
                            <a:schemeClr val="bg2">
                              <a:lumMod val="10000"/>
                            </a:schemeClr>
                          </a:solidFill>
                          <a:latin typeface="+mn-lt"/>
                          <a:ea typeface="+mn-ea"/>
                          <a:cs typeface="+mn-cs"/>
                        </a:rPr>
                        <a:t> i </a:t>
                      </a:r>
                      <a:r>
                        <a:rPr lang="pt-BR" sz="1200" kern="1200" baseline="0" dirty="0" err="1" smtClean="0">
                          <a:solidFill>
                            <a:schemeClr val="bg2">
                              <a:lumMod val="10000"/>
                            </a:schemeClr>
                          </a:solidFill>
                          <a:latin typeface="+mn-lt"/>
                          <a:ea typeface="+mn-ea"/>
                          <a:cs typeface="+mn-cs"/>
                        </a:rPr>
                        <a:t>trenquessin</a:t>
                      </a:r>
                      <a:r>
                        <a:rPr lang="pt-BR" sz="1200" kern="1200" baseline="0" dirty="0" smtClean="0">
                          <a:solidFill>
                            <a:schemeClr val="bg2">
                              <a:lumMod val="10000"/>
                            </a:schemeClr>
                          </a:solidFill>
                          <a:latin typeface="+mn-lt"/>
                          <a:ea typeface="+mn-ea"/>
                          <a:cs typeface="+mn-cs"/>
                        </a:rPr>
                        <a:t> alguns </a:t>
                      </a:r>
                      <a:r>
                        <a:rPr lang="pt-BR" sz="1200" kern="1200" baseline="0" dirty="0" err="1" smtClean="0">
                          <a:solidFill>
                            <a:schemeClr val="bg2">
                              <a:lumMod val="10000"/>
                            </a:schemeClr>
                          </a:solidFill>
                          <a:latin typeface="+mn-lt"/>
                          <a:ea typeface="+mn-ea"/>
                          <a:cs typeface="+mn-cs"/>
                        </a:rPr>
                        <a:t>estereotips</a:t>
                      </a:r>
                      <a:r>
                        <a:rPr lang="pt-BR" sz="1200" kern="1200" baseline="0" dirty="0" smtClean="0">
                          <a:solidFill>
                            <a:schemeClr val="bg2">
                              <a:lumMod val="10000"/>
                            </a:schemeClr>
                          </a:solidFill>
                          <a:latin typeface="+mn-lt"/>
                          <a:ea typeface="+mn-ea"/>
                          <a:cs typeface="+mn-cs"/>
                        </a:rPr>
                        <a:t> que encara a dia d’</a:t>
                      </a:r>
                      <a:r>
                        <a:rPr lang="pt-BR" sz="1200" kern="1200" baseline="0" dirty="0" err="1" smtClean="0">
                          <a:solidFill>
                            <a:schemeClr val="bg2">
                              <a:lumMod val="10000"/>
                            </a:schemeClr>
                          </a:solidFill>
                          <a:latin typeface="+mn-lt"/>
                          <a:ea typeface="+mn-ea"/>
                          <a:cs typeface="+mn-cs"/>
                        </a:rPr>
                        <a:t>avui</a:t>
                      </a:r>
                      <a:r>
                        <a:rPr lang="pt-BR" sz="1200" kern="1200" baseline="0" dirty="0" smtClean="0">
                          <a:solidFill>
                            <a:schemeClr val="bg2">
                              <a:lumMod val="10000"/>
                            </a:schemeClr>
                          </a:solidFill>
                          <a:latin typeface="+mn-lt"/>
                          <a:ea typeface="+mn-ea"/>
                          <a:cs typeface="+mn-cs"/>
                        </a:rPr>
                        <a:t> </a:t>
                      </a:r>
                      <a:r>
                        <a:rPr lang="pt-BR" sz="1200" kern="1200" baseline="0" dirty="0" err="1" smtClean="0">
                          <a:solidFill>
                            <a:schemeClr val="bg2">
                              <a:lumMod val="10000"/>
                            </a:schemeClr>
                          </a:solidFill>
                          <a:latin typeface="+mn-lt"/>
                          <a:ea typeface="+mn-ea"/>
                          <a:cs typeface="+mn-cs"/>
                        </a:rPr>
                        <a:t>existeixen</a:t>
                      </a:r>
                      <a:r>
                        <a:rPr lang="pt-BR" sz="1200" kern="1200" baseline="0" dirty="0" smtClean="0">
                          <a:solidFill>
                            <a:schemeClr val="bg2">
                              <a:lumMod val="10000"/>
                            </a:schemeClr>
                          </a:solidFill>
                          <a:latin typeface="+mn-lt"/>
                          <a:ea typeface="+mn-ea"/>
                          <a:cs typeface="+mn-cs"/>
                        </a:rPr>
                        <a:t> a </a:t>
                      </a:r>
                      <a:r>
                        <a:rPr lang="pt-BR" sz="1200" kern="1200" baseline="0" dirty="0" err="1" smtClean="0">
                          <a:solidFill>
                            <a:schemeClr val="bg2">
                              <a:lumMod val="10000"/>
                            </a:schemeClr>
                          </a:solidFill>
                          <a:latin typeface="+mn-lt"/>
                          <a:ea typeface="+mn-ea"/>
                          <a:cs typeface="+mn-cs"/>
                        </a:rPr>
                        <a:t>la</a:t>
                      </a:r>
                      <a:endParaRPr lang="pt-BR" sz="1200" kern="1200" baseline="0" dirty="0" smtClean="0">
                        <a:solidFill>
                          <a:schemeClr val="bg2">
                            <a:lumMod val="10000"/>
                          </a:schemeClr>
                        </a:solidFill>
                        <a:latin typeface="+mn-lt"/>
                        <a:ea typeface="+mn-ea"/>
                        <a:cs typeface="+mn-cs"/>
                      </a:endParaRPr>
                    </a:p>
                    <a:p>
                      <a:r>
                        <a:rPr lang="ca-ES" sz="1200" kern="1200" baseline="0" dirty="0" smtClean="0">
                          <a:solidFill>
                            <a:schemeClr val="bg2">
                              <a:lumMod val="10000"/>
                            </a:schemeClr>
                          </a:solidFill>
                          <a:latin typeface="+mn-lt"/>
                          <a:ea typeface="+mn-ea"/>
                          <a:cs typeface="+mn-cs"/>
                        </a:rPr>
                        <a:t>nostra societat.</a:t>
                      </a:r>
                    </a:p>
                    <a:p>
                      <a:r>
                        <a:rPr lang="ca-ES" sz="1200" kern="1200" baseline="0" dirty="0" smtClean="0">
                          <a:solidFill>
                            <a:schemeClr val="bg2">
                              <a:lumMod val="10000"/>
                            </a:schemeClr>
                          </a:solidFill>
                          <a:latin typeface="+mn-lt"/>
                          <a:ea typeface="+mn-ea"/>
                          <a:cs typeface="+mn-cs"/>
                        </a:rPr>
                        <a:t>Pensem que és responsabilitat de tots, donar les eines als joves i als infants per tal</a:t>
                      </a:r>
                    </a:p>
                    <a:p>
                      <a:r>
                        <a:rPr lang="es-ES" sz="1200" kern="1200" baseline="0" dirty="0" err="1" smtClean="0">
                          <a:solidFill>
                            <a:schemeClr val="bg2">
                              <a:lumMod val="10000"/>
                            </a:schemeClr>
                          </a:solidFill>
                          <a:latin typeface="+mn-lt"/>
                          <a:ea typeface="+mn-ea"/>
                          <a:cs typeface="+mn-cs"/>
                        </a:rPr>
                        <a:t>d’aconseguir</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fer</a:t>
                      </a:r>
                      <a:r>
                        <a:rPr lang="es-ES" sz="1200" kern="1200" baseline="0" dirty="0" smtClean="0">
                          <a:solidFill>
                            <a:schemeClr val="bg2">
                              <a:lumMod val="10000"/>
                            </a:schemeClr>
                          </a:solidFill>
                          <a:latin typeface="+mn-lt"/>
                          <a:ea typeface="+mn-ea"/>
                          <a:cs typeface="+mn-cs"/>
                        </a:rPr>
                        <a:t> de la </a:t>
                      </a:r>
                      <a:r>
                        <a:rPr lang="es-ES" sz="1200" kern="1200" baseline="0" dirty="0" err="1" smtClean="0">
                          <a:solidFill>
                            <a:schemeClr val="bg2">
                              <a:lumMod val="10000"/>
                            </a:schemeClr>
                          </a:solidFill>
                          <a:latin typeface="+mn-lt"/>
                          <a:ea typeface="+mn-ea"/>
                          <a:cs typeface="+mn-cs"/>
                        </a:rPr>
                        <a:t>igualtat</a:t>
                      </a:r>
                      <a:r>
                        <a:rPr lang="es-ES" sz="1200" kern="1200" baseline="0" dirty="0" smtClean="0">
                          <a:solidFill>
                            <a:schemeClr val="bg2">
                              <a:lumMod val="10000"/>
                            </a:schemeClr>
                          </a:solidFill>
                          <a:latin typeface="+mn-lt"/>
                          <a:ea typeface="+mn-ea"/>
                          <a:cs typeface="+mn-cs"/>
                        </a:rPr>
                        <a:t> una </a:t>
                      </a:r>
                      <a:r>
                        <a:rPr lang="es-ES" sz="1200" kern="1200" baseline="0" dirty="0" err="1" smtClean="0">
                          <a:solidFill>
                            <a:schemeClr val="bg2">
                              <a:lumMod val="10000"/>
                            </a:schemeClr>
                          </a:solidFill>
                          <a:latin typeface="+mn-lt"/>
                          <a:ea typeface="+mn-ea"/>
                          <a:cs typeface="+mn-cs"/>
                        </a:rPr>
                        <a:t>realitat</a:t>
                      </a:r>
                      <a:r>
                        <a:rPr lang="es-ES" sz="1200" kern="1200" baseline="0" dirty="0" smtClean="0">
                          <a:solidFill>
                            <a:schemeClr val="bg2">
                              <a:lumMod val="10000"/>
                            </a:schemeClr>
                          </a:solidFill>
                          <a:latin typeface="+mn-lt"/>
                          <a:ea typeface="+mn-ea"/>
                          <a:cs typeface="+mn-cs"/>
                        </a:rPr>
                        <a:t>.</a:t>
                      </a:r>
                      <a:endParaRPr lang="ca-ES" sz="1100" b="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732499">
                <a:tc>
                  <a:txBody>
                    <a:bodyPr/>
                    <a:lstStyle/>
                    <a:p>
                      <a:pPr>
                        <a:spcAft>
                          <a:spcPts val="0"/>
                        </a:spcAft>
                      </a:pPr>
                      <a:r>
                        <a:rPr lang="ca-ES" sz="1000" b="1">
                          <a:solidFill>
                            <a:srgbClr val="000000"/>
                          </a:solidFill>
                          <a:latin typeface="Calibri"/>
                          <a:ea typeface="Times New Roman"/>
                          <a:cs typeface="Times New Roman"/>
                        </a:rPr>
                        <a:t>Pressupost estimat</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00" dirty="0" smtClean="0">
                          <a:solidFill>
                            <a:schemeClr val="bg2">
                              <a:lumMod val="10000"/>
                            </a:schemeClr>
                          </a:solidFill>
                          <a:latin typeface="Cambria"/>
                          <a:ea typeface="Times New Roman"/>
                          <a:cs typeface="Times New Roman"/>
                        </a:rPr>
                        <a:t>1000€</a:t>
                      </a: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6" name="5 Marcador de contenido"/>
          <p:cNvSpPr>
            <a:spLocks noGrp="1"/>
          </p:cNvSpPr>
          <p:nvPr>
            <p:ph idx="1"/>
          </p:nvPr>
        </p:nvSpPr>
        <p:spPr>
          <a:xfrm>
            <a:off x="611560" y="260648"/>
            <a:ext cx="8075240" cy="6336704"/>
          </a:xfrm>
          <a:solidFill>
            <a:schemeClr val="bg1"/>
          </a:solidFill>
        </p:spPr>
        <p:txBody>
          <a:bodyPr/>
          <a:lstStyle/>
          <a:p>
            <a:pPr>
              <a:buNone/>
            </a:pPr>
            <a:r>
              <a:rPr lang="ca-ES" dirty="0" smtClean="0"/>
              <a:t>  </a:t>
            </a:r>
            <a:endParaRPr lang="ca-ES" dirty="0"/>
          </a:p>
        </p:txBody>
      </p:sp>
      <p:graphicFrame>
        <p:nvGraphicFramePr>
          <p:cNvPr id="5" name="4 Tabla"/>
          <p:cNvGraphicFramePr>
            <a:graphicFrameLocks noGrp="1"/>
          </p:cNvGraphicFramePr>
          <p:nvPr/>
        </p:nvGraphicFramePr>
        <p:xfrm>
          <a:off x="1115616" y="332656"/>
          <a:ext cx="7200800" cy="6334478"/>
        </p:xfrm>
        <a:graphic>
          <a:graphicData uri="http://schemas.openxmlformats.org/drawingml/2006/table">
            <a:tbl>
              <a:tblPr/>
              <a:tblGrid>
                <a:gridCol w="1438806"/>
                <a:gridCol w="5761994"/>
              </a:tblGrid>
              <a:tr h="570161">
                <a:tc gridSpan="2">
                  <a:txBody>
                    <a:bodyPr/>
                    <a:lstStyle/>
                    <a:p>
                      <a:pPr>
                        <a:spcAft>
                          <a:spcPts val="0"/>
                        </a:spcAft>
                      </a:pPr>
                      <a:endParaRPr lang="ca-ES" sz="1000" b="1" dirty="0" smtClean="0">
                        <a:solidFill>
                          <a:srgbClr val="4F6228"/>
                        </a:solidFill>
                        <a:latin typeface="Calibri"/>
                        <a:ea typeface="Times New Roman"/>
                        <a:cs typeface="Times New Roman"/>
                      </a:endParaRPr>
                    </a:p>
                    <a:p>
                      <a:pPr>
                        <a:spcAft>
                          <a:spcPts val="0"/>
                        </a:spcAft>
                      </a:pPr>
                      <a:endParaRPr lang="ca-ES" sz="1000" b="1" dirty="0" smtClean="0">
                        <a:solidFill>
                          <a:srgbClr val="4F6228"/>
                        </a:solidFill>
                        <a:latin typeface="Calibri"/>
                        <a:ea typeface="Times New Roman"/>
                        <a:cs typeface="Times New Roman"/>
                      </a:endParaRPr>
                    </a:p>
                    <a:p>
                      <a:pPr algn="ctr">
                        <a:spcAft>
                          <a:spcPts val="0"/>
                        </a:spcAft>
                      </a:pPr>
                      <a:r>
                        <a:rPr lang="ca-ES" sz="1000" b="1" dirty="0" smtClean="0">
                          <a:solidFill>
                            <a:srgbClr val="4F6228"/>
                          </a:solidFill>
                          <a:latin typeface="Calibri"/>
                          <a:ea typeface="Times New Roman"/>
                          <a:cs typeface="Times New Roman"/>
                        </a:rPr>
                        <a:t>AMPA /AFA:</a:t>
                      </a:r>
                      <a:endParaRPr lang="ca-ES" sz="10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301677">
                <a:tc>
                  <a:txBody>
                    <a:bodyPr/>
                    <a:lstStyle/>
                    <a:p>
                      <a:pPr>
                        <a:spcAft>
                          <a:spcPts val="0"/>
                        </a:spcAft>
                      </a:pPr>
                      <a:r>
                        <a:rPr lang="ca-ES" sz="1000" b="1">
                          <a:solidFill>
                            <a:srgbClr val="000000"/>
                          </a:solidFill>
                          <a:latin typeface="Calibri"/>
                          <a:ea typeface="Times New Roman"/>
                          <a:cs typeface="Times New Roman"/>
                        </a:rPr>
                        <a:t>Projecte </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50" dirty="0">
                          <a:solidFill>
                            <a:schemeClr val="bg2">
                              <a:lumMod val="10000"/>
                            </a:schemeClr>
                          </a:solidFill>
                          <a:latin typeface="Calibri"/>
                          <a:ea typeface="Times New Roman"/>
                          <a:cs typeface="Times New Roman"/>
                        </a:rPr>
                        <a:t>Nom del projecte: </a:t>
                      </a:r>
                      <a:r>
                        <a:rPr lang="ca-ES" sz="1050" dirty="0" smtClean="0">
                          <a:solidFill>
                            <a:schemeClr val="bg2">
                              <a:lumMod val="10000"/>
                            </a:schemeClr>
                          </a:solidFill>
                          <a:latin typeface="Calibri"/>
                          <a:ea typeface="Times New Roman"/>
                          <a:cs typeface="Times New Roman"/>
                        </a:rPr>
                        <a:t>L’Escola de l’Hospital</a:t>
                      </a:r>
                      <a:r>
                        <a:rPr lang="ca-ES" sz="1050" dirty="0">
                          <a:solidFill>
                            <a:schemeClr val="bg2">
                              <a:lumMod val="10000"/>
                            </a:schemeClr>
                          </a:solidFill>
                          <a:latin typeface="Calibri"/>
                          <a:ea typeface="Times New Roman"/>
                          <a:cs typeface="Times New Roman"/>
                        </a:rPr>
                        <a:t/>
                      </a:r>
                      <a:br>
                        <a:rPr lang="ca-ES" sz="1050" dirty="0">
                          <a:solidFill>
                            <a:schemeClr val="bg2">
                              <a:lumMod val="10000"/>
                            </a:schemeClr>
                          </a:solidFill>
                          <a:latin typeface="Calibri"/>
                          <a:ea typeface="Times New Roman"/>
                          <a:cs typeface="Times New Roman"/>
                        </a:rPr>
                      </a:br>
                      <a:endParaRPr lang="ca-ES" sz="105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4786">
                <a:tc gridSpan="2">
                  <a:txBody>
                    <a:bodyPr/>
                    <a:lstStyle/>
                    <a:p>
                      <a:pPr algn="ctr">
                        <a:spcAft>
                          <a:spcPts val="0"/>
                        </a:spcAft>
                      </a:pPr>
                      <a:r>
                        <a:rPr lang="ca-ES" sz="1100" b="1" dirty="0">
                          <a:solidFill>
                            <a:schemeClr val="bg2">
                              <a:lumMod val="10000"/>
                            </a:schemeClr>
                          </a:solidFill>
                          <a:latin typeface="Calibri"/>
                          <a:ea typeface="Times New Roman"/>
                          <a:cs typeface="Times New Roman"/>
                        </a:rPr>
                        <a:t>Breu </a:t>
                      </a:r>
                      <a:r>
                        <a:rPr lang="ca-ES" sz="1100" b="1" dirty="0" smtClean="0">
                          <a:solidFill>
                            <a:schemeClr val="bg2">
                              <a:lumMod val="10000"/>
                            </a:schemeClr>
                          </a:solidFill>
                          <a:latin typeface="Calibri"/>
                          <a:ea typeface="Times New Roman"/>
                          <a:cs typeface="Times New Roman"/>
                        </a:rPr>
                        <a:t>descripció</a:t>
                      </a:r>
                    </a:p>
                    <a:p>
                      <a:r>
                        <a:rPr lang="ca-ES" sz="1100" kern="1200" dirty="0" smtClean="0">
                          <a:solidFill>
                            <a:schemeClr val="bg2">
                              <a:lumMod val="10000"/>
                            </a:schemeClr>
                          </a:solidFill>
                          <a:latin typeface="+mn-lt"/>
                          <a:ea typeface="+mn-ea"/>
                          <a:cs typeface="+mn-cs"/>
                        </a:rPr>
                        <a:t>Les últimes setmanes la nostra escola està vivint una situació intensa, una nena de p4 acaba de ser diagnosticada de leucèmia, això ens ha fet obrir la mirada i veure que a la nostra comarca malauradament no som únics i que hi ha molts infants escolaritzats a les escoles del  Berguedà que pateixen o han patit malalties greus i que això els ha apartat de les aules durant uns mesos o anys.</a:t>
                      </a:r>
                    </a:p>
                    <a:p>
                      <a:r>
                        <a:rPr lang="ca-ES" sz="1100" kern="1200" dirty="0" smtClean="0">
                          <a:solidFill>
                            <a:schemeClr val="bg2">
                              <a:lumMod val="10000"/>
                            </a:schemeClr>
                          </a:solidFill>
                          <a:latin typeface="+mn-lt"/>
                          <a:ea typeface="+mn-ea"/>
                          <a:cs typeface="+mn-cs"/>
                        </a:rPr>
                        <a:t>Amb la noticia de que la Mireia tenia leucèmia tota la comunitat educativa de Casserres s’ha posat en marxa i pensant en el que podíem fer per la Mireia, ella ens ha marcat el camí ja que des del primer dia que ha volgut mantenir el contacte amb els seus amics i amigues de classe, per tant ens calia buscar maneres de que la Mireia pogués continuar sent a l’aula i els seus companys i companyes a la seva vida. Entre alguns persones va començar a sonar que  els nostres de veïns de Puig-reig, de l’escola Alfred Mata van poder desenvolupar un projecte que feia que la Judit una nena de 8 anys també diagnosticada amb leucèmia pogués estar connectada i seguir el que passava a la seva aula i a la vida dels seus companys i també com els seus companys i companyes d’escola podien aprendre sobre la malaltia i tot el que comporta.  Aquest treball que ells han fet ens pot servir de mirall a nosaltres, però també a totes les escoles i instituts de la comarca que  tenen un alumne que ha de passar una estada llarga a l’hospital.</a:t>
                      </a:r>
                    </a:p>
                    <a:p>
                      <a:r>
                        <a:rPr lang="ca-ES" sz="1100" kern="1200" dirty="0" smtClean="0">
                          <a:solidFill>
                            <a:schemeClr val="bg2">
                              <a:lumMod val="10000"/>
                            </a:schemeClr>
                          </a:solidFill>
                          <a:latin typeface="+mn-lt"/>
                          <a:ea typeface="+mn-ea"/>
                          <a:cs typeface="+mn-cs"/>
                        </a:rPr>
                        <a:t> </a:t>
                      </a:r>
                    </a:p>
                    <a:p>
                      <a:r>
                        <a:rPr lang="ca-ES" sz="1100" kern="1200" dirty="0" smtClean="0">
                          <a:solidFill>
                            <a:schemeClr val="bg2">
                              <a:lumMod val="10000"/>
                            </a:schemeClr>
                          </a:solidFill>
                          <a:latin typeface="+mn-lt"/>
                          <a:ea typeface="+mn-ea"/>
                          <a:cs typeface="+mn-cs"/>
                        </a:rPr>
                        <a:t>Així doncs proposem que es desenvolupi un projecte comarcal que per una banda doti de material les escoles i instituts per fer videoconferències, si no es pot arribar a totes les escoles es pot tenir el material d’ús compartit i que quan ja no el necessites quedi guardat fins que alguna altra escola el pugui necessitar, es podria vehicular a través del centre de recursos. Pensem que l’equip idoni per escola és un ordinador portàtil i dues càmeres per videoconferències (una de fixa i una de mòbil) d’aquesta manera es pot connectar l’alumne que viu a l’hospital a l’aula, però també a les sortides que pugui fer el grup classe, fins i tot al pati o al menjador.</a:t>
                      </a:r>
                    </a:p>
                    <a:p>
                      <a:r>
                        <a:rPr lang="ca-ES" sz="1100" kern="1200" dirty="0" smtClean="0">
                          <a:solidFill>
                            <a:schemeClr val="bg2">
                              <a:lumMod val="10000"/>
                            </a:schemeClr>
                          </a:solidFill>
                          <a:latin typeface="+mn-lt"/>
                          <a:ea typeface="+mn-ea"/>
                          <a:cs typeface="+mn-cs"/>
                        </a:rPr>
                        <a:t>Per altra banda pensem que amb l’apoderament actual del professorat, famílies i alumnat de Puig-reig es podria fer alguna formació o material (guia, </a:t>
                      </a:r>
                      <a:r>
                        <a:rPr lang="ca-ES" sz="1100" kern="1200" dirty="0" err="1" smtClean="0">
                          <a:solidFill>
                            <a:schemeClr val="bg2">
                              <a:lumMod val="10000"/>
                            </a:schemeClr>
                          </a:solidFill>
                          <a:latin typeface="+mn-lt"/>
                          <a:ea typeface="+mn-ea"/>
                          <a:cs typeface="+mn-cs"/>
                        </a:rPr>
                        <a:t>video</a:t>
                      </a:r>
                      <a:r>
                        <a:rPr lang="ca-ES" sz="1100" kern="1200" dirty="0" smtClean="0">
                          <a:solidFill>
                            <a:schemeClr val="bg2">
                              <a:lumMod val="10000"/>
                            </a:schemeClr>
                          </a:solidFill>
                          <a:latin typeface="+mn-lt"/>
                          <a:ea typeface="+mn-ea"/>
                          <a:cs typeface="+mn-cs"/>
                        </a:rPr>
                        <a:t>,...) que serveixi per a les altres escoles. Es pot crear una xarxa d’ajuda entre escoles que viuen casos similars. </a:t>
                      </a:r>
                    </a:p>
                    <a:p>
                      <a:r>
                        <a:rPr lang="ca-ES" sz="1100" kern="1200" dirty="0" smtClean="0">
                          <a:solidFill>
                            <a:schemeClr val="bg2">
                              <a:lumMod val="10000"/>
                            </a:schemeClr>
                          </a:solidFill>
                          <a:latin typeface="+mn-lt"/>
                          <a:ea typeface="+mn-ea"/>
                          <a:cs typeface="+mn-cs"/>
                        </a:rPr>
                        <a:t>Pensem que aquest projecte facilitarà la inclusió de diferents alumnes i ensenyarà valors i coneixement sobre l’àmbit de la salut a infants i joves. També ajudarà al professorat alhora d’afrontar aquestes situacions. I per últim potser un element de cohesió i ajuda entre escoles i instituts berguedans.</a:t>
                      </a:r>
                      <a:endParaRPr lang="ca-ES" sz="7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699491">
                <a:tc>
                  <a:txBody>
                    <a:bodyPr/>
                    <a:lstStyle/>
                    <a:p>
                      <a:pPr>
                        <a:spcAft>
                          <a:spcPts val="0"/>
                        </a:spcAft>
                      </a:pPr>
                      <a:r>
                        <a:rPr lang="ca-ES" sz="1000" b="1">
                          <a:solidFill>
                            <a:srgbClr val="000000"/>
                          </a:solidFill>
                          <a:latin typeface="Calibri"/>
                          <a:ea typeface="Times New Roman"/>
                          <a:cs typeface="Times New Roman"/>
                        </a:rPr>
                        <a:t>Pressupost estimat</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00" dirty="0" smtClean="0">
                          <a:solidFill>
                            <a:schemeClr val="bg2">
                              <a:lumMod val="10000"/>
                            </a:schemeClr>
                          </a:solidFill>
                          <a:latin typeface="Cambria"/>
                          <a:ea typeface="Times New Roman"/>
                          <a:cs typeface="Times New Roman"/>
                        </a:rPr>
                        <a:t>5000€</a:t>
                      </a: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6" name="5 Marcador de contenido"/>
          <p:cNvSpPr>
            <a:spLocks noGrp="1"/>
          </p:cNvSpPr>
          <p:nvPr>
            <p:ph idx="1"/>
          </p:nvPr>
        </p:nvSpPr>
        <p:spPr>
          <a:xfrm>
            <a:off x="611560" y="260648"/>
            <a:ext cx="8075240" cy="6336704"/>
          </a:xfrm>
          <a:solidFill>
            <a:schemeClr val="bg1"/>
          </a:solidFill>
        </p:spPr>
        <p:txBody>
          <a:bodyPr/>
          <a:lstStyle/>
          <a:p>
            <a:pPr>
              <a:buNone/>
            </a:pPr>
            <a:r>
              <a:rPr lang="ca-ES" dirty="0" smtClean="0"/>
              <a:t>  </a:t>
            </a:r>
            <a:endParaRPr lang="ca-ES" dirty="0"/>
          </a:p>
        </p:txBody>
      </p:sp>
      <p:graphicFrame>
        <p:nvGraphicFramePr>
          <p:cNvPr id="5" name="4 Tabla"/>
          <p:cNvGraphicFramePr>
            <a:graphicFrameLocks noGrp="1"/>
          </p:cNvGraphicFramePr>
          <p:nvPr/>
        </p:nvGraphicFramePr>
        <p:xfrm>
          <a:off x="971601" y="260651"/>
          <a:ext cx="6768752" cy="5941310"/>
        </p:xfrm>
        <a:graphic>
          <a:graphicData uri="http://schemas.openxmlformats.org/drawingml/2006/table">
            <a:tbl>
              <a:tblPr/>
              <a:tblGrid>
                <a:gridCol w="1410097"/>
                <a:gridCol w="5358655"/>
              </a:tblGrid>
              <a:tr h="806566">
                <a:tc gridSpan="2">
                  <a:txBody>
                    <a:bodyPr/>
                    <a:lstStyle/>
                    <a:p>
                      <a:pPr>
                        <a:spcAft>
                          <a:spcPts val="0"/>
                        </a:spcAft>
                      </a:pPr>
                      <a:endParaRPr lang="ca-ES" sz="1000" b="1" dirty="0" smtClean="0">
                        <a:solidFill>
                          <a:srgbClr val="4F6228"/>
                        </a:solidFill>
                        <a:latin typeface="Calibri"/>
                        <a:ea typeface="Times New Roman"/>
                        <a:cs typeface="Times New Roman"/>
                      </a:endParaRPr>
                    </a:p>
                    <a:p>
                      <a:pPr>
                        <a:spcAft>
                          <a:spcPts val="0"/>
                        </a:spcAft>
                      </a:pPr>
                      <a:endParaRPr lang="ca-ES" sz="1000" b="1" dirty="0" smtClean="0">
                        <a:solidFill>
                          <a:srgbClr val="4F6228"/>
                        </a:solidFill>
                        <a:latin typeface="Calibri"/>
                        <a:ea typeface="Times New Roman"/>
                        <a:cs typeface="Times New Roman"/>
                      </a:endParaRPr>
                    </a:p>
                    <a:p>
                      <a:pPr algn="ctr">
                        <a:spcAft>
                          <a:spcPts val="0"/>
                        </a:spcAft>
                      </a:pPr>
                      <a:r>
                        <a:rPr lang="ca-ES" sz="1000" b="1" dirty="0" smtClean="0">
                          <a:solidFill>
                            <a:srgbClr val="4F6228"/>
                          </a:solidFill>
                          <a:latin typeface="Calibri"/>
                          <a:ea typeface="Times New Roman"/>
                          <a:cs typeface="Times New Roman"/>
                        </a:rPr>
                        <a:t>AMPA </a:t>
                      </a:r>
                      <a:r>
                        <a:rPr lang="ca-ES" sz="1000" b="1" dirty="0" smtClean="0">
                          <a:solidFill>
                            <a:srgbClr val="4F6228"/>
                          </a:solidFill>
                          <a:latin typeface="Calibri"/>
                          <a:ea typeface="Times New Roman"/>
                          <a:cs typeface="Times New Roman"/>
                        </a:rPr>
                        <a:t>/AFA:</a:t>
                      </a:r>
                      <a:endParaRPr lang="ca-ES" sz="10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454812">
                <a:tc>
                  <a:txBody>
                    <a:bodyPr/>
                    <a:lstStyle/>
                    <a:p>
                      <a:pPr>
                        <a:spcAft>
                          <a:spcPts val="0"/>
                        </a:spcAft>
                      </a:pPr>
                      <a:r>
                        <a:rPr lang="ca-ES" sz="1000" b="1">
                          <a:solidFill>
                            <a:srgbClr val="000000"/>
                          </a:solidFill>
                          <a:latin typeface="Calibri"/>
                          <a:ea typeface="Times New Roman"/>
                          <a:cs typeface="Times New Roman"/>
                        </a:rPr>
                        <a:t>Projecte </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50" b="1" dirty="0">
                          <a:latin typeface="Calibri"/>
                          <a:ea typeface="Times New Roman"/>
                          <a:cs typeface="Times New Roman"/>
                        </a:rPr>
                        <a:t>Nom del projecte: </a:t>
                      </a:r>
                      <a:br>
                        <a:rPr lang="ca-ES" sz="1050" b="1" dirty="0">
                          <a:latin typeface="Calibri"/>
                          <a:ea typeface="Times New Roman"/>
                          <a:cs typeface="Times New Roman"/>
                        </a:rPr>
                      </a:br>
                      <a:r>
                        <a:rPr lang="ca-ES" sz="1100" b="1" dirty="0" smtClean="0">
                          <a:solidFill>
                            <a:schemeClr val="bg2">
                              <a:lumMod val="10000"/>
                            </a:schemeClr>
                          </a:solidFill>
                          <a:latin typeface="Calibri"/>
                          <a:ea typeface="Times New Roman"/>
                          <a:cs typeface="Times New Roman"/>
                        </a:rPr>
                        <a:t>CONÈIXER</a:t>
                      </a:r>
                      <a:r>
                        <a:rPr lang="ca-ES" sz="1100" b="1" baseline="0" dirty="0" smtClean="0">
                          <a:solidFill>
                            <a:schemeClr val="bg2">
                              <a:lumMod val="10000"/>
                            </a:schemeClr>
                          </a:solidFill>
                          <a:latin typeface="Calibri"/>
                          <a:ea typeface="Times New Roman"/>
                          <a:cs typeface="Times New Roman"/>
                        </a:rPr>
                        <a:t> I ESTIMAR EL BERGUEDÀ</a:t>
                      </a:r>
                      <a:endParaRPr lang="ca-ES" sz="1050" b="1"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7211">
                <a:tc gridSpan="2">
                  <a:txBody>
                    <a:bodyPr/>
                    <a:lstStyle/>
                    <a:p>
                      <a:pPr algn="ctr">
                        <a:spcAft>
                          <a:spcPts val="0"/>
                        </a:spcAft>
                      </a:pPr>
                      <a:r>
                        <a:rPr lang="ca-ES" sz="1050" b="1" dirty="0">
                          <a:solidFill>
                            <a:srgbClr val="4F6228"/>
                          </a:solidFill>
                          <a:latin typeface="Calibri"/>
                          <a:ea typeface="Times New Roman"/>
                          <a:cs typeface="Times New Roman"/>
                        </a:rPr>
                        <a:t>Breu </a:t>
                      </a:r>
                      <a:r>
                        <a:rPr lang="ca-ES" sz="1050" b="1" dirty="0" smtClean="0">
                          <a:solidFill>
                            <a:srgbClr val="4F6228"/>
                          </a:solidFill>
                          <a:latin typeface="Calibri"/>
                          <a:ea typeface="Times New Roman"/>
                          <a:cs typeface="Times New Roman"/>
                        </a:rPr>
                        <a:t>descripció</a:t>
                      </a:r>
                    </a:p>
                    <a:p>
                      <a:r>
                        <a:rPr lang="ca-ES" sz="1400" kern="1200" baseline="0" dirty="0" smtClean="0">
                          <a:solidFill>
                            <a:schemeClr val="bg2">
                              <a:lumMod val="10000"/>
                            </a:schemeClr>
                          </a:solidFill>
                          <a:latin typeface="+mn-lt"/>
                          <a:ea typeface="+mn-ea"/>
                          <a:cs typeface="+mn-cs"/>
                        </a:rPr>
                        <a:t>Breu descripció</a:t>
                      </a:r>
                    </a:p>
                    <a:p>
                      <a:endParaRPr lang="ca-ES" sz="1400" kern="1200" baseline="0" dirty="0" smtClean="0">
                        <a:solidFill>
                          <a:schemeClr val="bg2">
                            <a:lumMod val="10000"/>
                          </a:schemeClr>
                        </a:solidFill>
                        <a:latin typeface="+mn-lt"/>
                        <a:ea typeface="+mn-ea"/>
                        <a:cs typeface="+mn-cs"/>
                      </a:endParaRPr>
                    </a:p>
                    <a:p>
                      <a:r>
                        <a:rPr lang="pt-BR" sz="1400" kern="1200" baseline="0" dirty="0" err="1" smtClean="0">
                          <a:solidFill>
                            <a:schemeClr val="bg2">
                              <a:lumMod val="10000"/>
                            </a:schemeClr>
                          </a:solidFill>
                          <a:latin typeface="+mn-lt"/>
                          <a:ea typeface="+mn-ea"/>
                          <a:cs typeface="+mn-cs"/>
                        </a:rPr>
                        <a:t>Fer</a:t>
                      </a:r>
                      <a:r>
                        <a:rPr lang="pt-BR" sz="1400" kern="1200" baseline="0" dirty="0" smtClean="0">
                          <a:solidFill>
                            <a:schemeClr val="bg2">
                              <a:lumMod val="10000"/>
                            </a:schemeClr>
                          </a:solidFill>
                          <a:latin typeface="+mn-lt"/>
                          <a:ea typeface="+mn-ea"/>
                          <a:cs typeface="+mn-cs"/>
                        </a:rPr>
                        <a:t> que </a:t>
                      </a:r>
                      <a:r>
                        <a:rPr lang="pt-BR" sz="1400" kern="1200" baseline="0" dirty="0" err="1" smtClean="0">
                          <a:solidFill>
                            <a:schemeClr val="bg2">
                              <a:lumMod val="10000"/>
                            </a:schemeClr>
                          </a:solidFill>
                          <a:latin typeface="+mn-lt"/>
                          <a:ea typeface="+mn-ea"/>
                          <a:cs typeface="+mn-cs"/>
                        </a:rPr>
                        <a:t>els</a:t>
                      </a:r>
                      <a:r>
                        <a:rPr lang="pt-BR" sz="1400" kern="1200" baseline="0" dirty="0" smtClean="0">
                          <a:solidFill>
                            <a:schemeClr val="bg2">
                              <a:lumMod val="10000"/>
                            </a:schemeClr>
                          </a:solidFill>
                          <a:latin typeface="+mn-lt"/>
                          <a:ea typeface="+mn-ea"/>
                          <a:cs typeface="+mn-cs"/>
                        </a:rPr>
                        <a:t> </a:t>
                      </a:r>
                      <a:r>
                        <a:rPr lang="pt-BR" sz="1400" kern="1200" baseline="0" dirty="0" err="1" smtClean="0">
                          <a:solidFill>
                            <a:schemeClr val="bg2">
                              <a:lumMod val="10000"/>
                            </a:schemeClr>
                          </a:solidFill>
                          <a:latin typeface="+mn-lt"/>
                          <a:ea typeface="+mn-ea"/>
                          <a:cs typeface="+mn-cs"/>
                        </a:rPr>
                        <a:t>nois</a:t>
                      </a:r>
                      <a:r>
                        <a:rPr lang="pt-BR" sz="1400" kern="1200" baseline="0" dirty="0" smtClean="0">
                          <a:solidFill>
                            <a:schemeClr val="bg2">
                              <a:lumMod val="10000"/>
                            </a:schemeClr>
                          </a:solidFill>
                          <a:latin typeface="+mn-lt"/>
                          <a:ea typeface="+mn-ea"/>
                          <a:cs typeface="+mn-cs"/>
                        </a:rPr>
                        <a:t> i </a:t>
                      </a:r>
                      <a:r>
                        <a:rPr lang="pt-BR" sz="1400" kern="1200" baseline="0" dirty="0" err="1" smtClean="0">
                          <a:solidFill>
                            <a:schemeClr val="bg2">
                              <a:lumMod val="10000"/>
                            </a:schemeClr>
                          </a:solidFill>
                          <a:latin typeface="+mn-lt"/>
                          <a:ea typeface="+mn-ea"/>
                          <a:cs typeface="+mn-cs"/>
                        </a:rPr>
                        <a:t>noies</a:t>
                      </a:r>
                      <a:r>
                        <a:rPr lang="pt-BR" sz="1400" kern="1200" baseline="0" dirty="0" smtClean="0">
                          <a:solidFill>
                            <a:schemeClr val="bg2">
                              <a:lumMod val="10000"/>
                            </a:schemeClr>
                          </a:solidFill>
                          <a:latin typeface="+mn-lt"/>
                          <a:ea typeface="+mn-ea"/>
                          <a:cs typeface="+mn-cs"/>
                        </a:rPr>
                        <a:t>, </a:t>
                      </a:r>
                      <a:r>
                        <a:rPr lang="pt-BR" sz="1400" kern="1200" baseline="0" dirty="0" err="1" smtClean="0">
                          <a:solidFill>
                            <a:schemeClr val="bg2">
                              <a:lumMod val="10000"/>
                            </a:schemeClr>
                          </a:solidFill>
                          <a:latin typeface="+mn-lt"/>
                          <a:ea typeface="+mn-ea"/>
                          <a:cs typeface="+mn-cs"/>
                        </a:rPr>
                        <a:t>nenes</a:t>
                      </a:r>
                      <a:r>
                        <a:rPr lang="pt-BR" sz="1400" kern="1200" baseline="0" dirty="0" smtClean="0">
                          <a:solidFill>
                            <a:schemeClr val="bg2">
                              <a:lumMod val="10000"/>
                            </a:schemeClr>
                          </a:solidFill>
                          <a:latin typeface="+mn-lt"/>
                          <a:ea typeface="+mn-ea"/>
                          <a:cs typeface="+mn-cs"/>
                        </a:rPr>
                        <a:t> i </a:t>
                      </a:r>
                      <a:r>
                        <a:rPr lang="pt-BR" sz="1400" kern="1200" baseline="0" dirty="0" err="1" smtClean="0">
                          <a:solidFill>
                            <a:schemeClr val="bg2">
                              <a:lumMod val="10000"/>
                            </a:schemeClr>
                          </a:solidFill>
                          <a:latin typeface="+mn-lt"/>
                          <a:ea typeface="+mn-ea"/>
                          <a:cs typeface="+mn-cs"/>
                        </a:rPr>
                        <a:t>nenes</a:t>
                      </a:r>
                      <a:r>
                        <a:rPr lang="pt-BR" sz="1400" kern="1200" baseline="0" dirty="0" smtClean="0">
                          <a:solidFill>
                            <a:schemeClr val="bg2">
                              <a:lumMod val="10000"/>
                            </a:schemeClr>
                          </a:solidFill>
                          <a:latin typeface="+mn-lt"/>
                          <a:ea typeface="+mn-ea"/>
                          <a:cs typeface="+mn-cs"/>
                        </a:rPr>
                        <a:t>, </a:t>
                      </a:r>
                      <a:r>
                        <a:rPr lang="pt-BR" sz="1400" kern="1200" baseline="0" dirty="0" err="1" smtClean="0">
                          <a:solidFill>
                            <a:schemeClr val="bg2">
                              <a:lumMod val="10000"/>
                            </a:schemeClr>
                          </a:solidFill>
                          <a:latin typeface="+mn-lt"/>
                          <a:ea typeface="+mn-ea"/>
                          <a:cs typeface="+mn-cs"/>
                        </a:rPr>
                        <a:t>dins</a:t>
                      </a:r>
                      <a:r>
                        <a:rPr lang="pt-BR" sz="1400" kern="1200" baseline="0" dirty="0" smtClean="0">
                          <a:solidFill>
                            <a:schemeClr val="bg2">
                              <a:lumMod val="10000"/>
                            </a:schemeClr>
                          </a:solidFill>
                          <a:latin typeface="+mn-lt"/>
                          <a:ea typeface="+mn-ea"/>
                          <a:cs typeface="+mn-cs"/>
                        </a:rPr>
                        <a:t> </a:t>
                      </a:r>
                      <a:r>
                        <a:rPr lang="pt-BR" sz="1400" kern="1200" baseline="0" dirty="0" err="1" smtClean="0">
                          <a:solidFill>
                            <a:schemeClr val="bg2">
                              <a:lumMod val="10000"/>
                            </a:schemeClr>
                          </a:solidFill>
                          <a:latin typeface="+mn-lt"/>
                          <a:ea typeface="+mn-ea"/>
                          <a:cs typeface="+mn-cs"/>
                        </a:rPr>
                        <a:t>la</a:t>
                      </a:r>
                      <a:r>
                        <a:rPr lang="pt-BR" sz="1400" kern="1200" baseline="0" dirty="0" smtClean="0">
                          <a:solidFill>
                            <a:schemeClr val="bg2">
                              <a:lumMod val="10000"/>
                            </a:schemeClr>
                          </a:solidFill>
                          <a:latin typeface="+mn-lt"/>
                          <a:ea typeface="+mn-ea"/>
                          <a:cs typeface="+mn-cs"/>
                        </a:rPr>
                        <a:t> seva etapa educativa </a:t>
                      </a:r>
                      <a:r>
                        <a:rPr lang="pt-BR" sz="1400" kern="1200" baseline="0" dirty="0" err="1" smtClean="0">
                          <a:solidFill>
                            <a:schemeClr val="bg2">
                              <a:lumMod val="10000"/>
                            </a:schemeClr>
                          </a:solidFill>
                          <a:latin typeface="+mn-lt"/>
                          <a:ea typeface="+mn-ea"/>
                          <a:cs typeface="+mn-cs"/>
                        </a:rPr>
                        <a:t>coneguin</a:t>
                      </a:r>
                      <a:r>
                        <a:rPr lang="pt-BR" sz="1400" kern="1200" baseline="0" dirty="0" smtClean="0">
                          <a:solidFill>
                            <a:schemeClr val="bg2">
                              <a:lumMod val="10000"/>
                            </a:schemeClr>
                          </a:solidFill>
                          <a:latin typeface="+mn-lt"/>
                          <a:ea typeface="+mn-ea"/>
                          <a:cs typeface="+mn-cs"/>
                        </a:rPr>
                        <a:t> i </a:t>
                      </a:r>
                      <a:r>
                        <a:rPr lang="pt-BR" sz="1400" kern="1200" baseline="0" dirty="0" err="1" smtClean="0">
                          <a:solidFill>
                            <a:schemeClr val="bg2">
                              <a:lumMod val="10000"/>
                            </a:schemeClr>
                          </a:solidFill>
                          <a:latin typeface="+mn-lt"/>
                          <a:ea typeface="+mn-ea"/>
                          <a:cs typeface="+mn-cs"/>
                        </a:rPr>
                        <a:t>així</a:t>
                      </a:r>
                      <a:endParaRPr lang="pt-BR" sz="1400" kern="1200" baseline="0" dirty="0" smtClean="0">
                        <a:solidFill>
                          <a:schemeClr val="bg2">
                            <a:lumMod val="10000"/>
                          </a:schemeClr>
                        </a:solidFill>
                        <a:latin typeface="+mn-lt"/>
                        <a:ea typeface="+mn-ea"/>
                        <a:cs typeface="+mn-cs"/>
                      </a:endParaRPr>
                    </a:p>
                    <a:p>
                      <a:r>
                        <a:rPr lang="ca-ES" sz="1400" kern="1200" baseline="0" dirty="0" smtClean="0">
                          <a:solidFill>
                            <a:schemeClr val="bg2">
                              <a:lumMod val="10000"/>
                            </a:schemeClr>
                          </a:solidFill>
                          <a:latin typeface="+mn-lt"/>
                          <a:ea typeface="+mn-ea"/>
                          <a:cs typeface="+mn-cs"/>
                        </a:rPr>
                        <a:t>estimin la seva comarca.</a:t>
                      </a:r>
                    </a:p>
                    <a:p>
                      <a:r>
                        <a:rPr lang="es-ES" sz="1400" kern="1200" baseline="0" dirty="0" smtClean="0">
                          <a:solidFill>
                            <a:schemeClr val="bg2">
                              <a:lumMod val="10000"/>
                            </a:schemeClr>
                          </a:solidFill>
                          <a:latin typeface="+mn-lt"/>
                          <a:ea typeface="+mn-ea"/>
                          <a:cs typeface="+mn-cs"/>
                        </a:rPr>
                        <a:t>Les </a:t>
                      </a:r>
                      <a:r>
                        <a:rPr lang="es-ES" sz="1400" kern="1200" baseline="0" dirty="0" err="1" smtClean="0">
                          <a:solidFill>
                            <a:schemeClr val="bg2">
                              <a:lumMod val="10000"/>
                            </a:schemeClr>
                          </a:solidFill>
                          <a:latin typeface="+mn-lt"/>
                          <a:ea typeface="+mn-ea"/>
                          <a:cs typeface="+mn-cs"/>
                        </a:rPr>
                        <a:t>sortides</a:t>
                      </a:r>
                      <a:r>
                        <a:rPr lang="es-ES" sz="1400" kern="1200" baseline="0" dirty="0" smtClean="0">
                          <a:solidFill>
                            <a:schemeClr val="bg2">
                              <a:lumMod val="10000"/>
                            </a:schemeClr>
                          </a:solidFill>
                          <a:latin typeface="+mn-lt"/>
                          <a:ea typeface="+mn-ea"/>
                          <a:cs typeface="+mn-cs"/>
                        </a:rPr>
                        <a:t> al Berguedà </a:t>
                      </a:r>
                      <a:r>
                        <a:rPr lang="es-ES" sz="1400" kern="1200" baseline="0" dirty="0" err="1" smtClean="0">
                          <a:solidFill>
                            <a:schemeClr val="bg2">
                              <a:lumMod val="10000"/>
                            </a:schemeClr>
                          </a:solidFill>
                          <a:latin typeface="+mn-lt"/>
                          <a:ea typeface="+mn-ea"/>
                          <a:cs typeface="+mn-cs"/>
                        </a:rPr>
                        <a:t>tenen</a:t>
                      </a:r>
                      <a:r>
                        <a:rPr lang="es-ES" sz="1400" kern="1200" baseline="0" dirty="0" smtClean="0">
                          <a:solidFill>
                            <a:schemeClr val="bg2">
                              <a:lumMod val="10000"/>
                            </a:schemeClr>
                          </a:solidFill>
                          <a:latin typeface="+mn-lt"/>
                          <a:ea typeface="+mn-ea"/>
                          <a:cs typeface="+mn-cs"/>
                        </a:rPr>
                        <a:t> el </a:t>
                      </a:r>
                      <a:r>
                        <a:rPr lang="es-ES" sz="1400" kern="1200" baseline="0" dirty="0" err="1" smtClean="0">
                          <a:solidFill>
                            <a:schemeClr val="bg2">
                              <a:lumMod val="10000"/>
                            </a:schemeClr>
                          </a:solidFill>
                          <a:latin typeface="+mn-lt"/>
                          <a:ea typeface="+mn-ea"/>
                          <a:cs typeface="+mn-cs"/>
                        </a:rPr>
                        <a:t>mateix</a:t>
                      </a:r>
                      <a:r>
                        <a:rPr lang="es-ES" sz="1400" kern="1200" baseline="0" dirty="0" smtClean="0">
                          <a:solidFill>
                            <a:schemeClr val="bg2">
                              <a:lumMod val="10000"/>
                            </a:schemeClr>
                          </a:solidFill>
                          <a:latin typeface="+mn-lt"/>
                          <a:ea typeface="+mn-ea"/>
                          <a:cs typeface="+mn-cs"/>
                        </a:rPr>
                        <a:t> </a:t>
                      </a:r>
                      <a:r>
                        <a:rPr lang="es-ES" sz="1400" kern="1200" baseline="0" dirty="0" err="1" smtClean="0">
                          <a:solidFill>
                            <a:schemeClr val="bg2">
                              <a:lumMod val="10000"/>
                            </a:schemeClr>
                          </a:solidFill>
                          <a:latin typeface="+mn-lt"/>
                          <a:ea typeface="+mn-ea"/>
                          <a:cs typeface="+mn-cs"/>
                        </a:rPr>
                        <a:t>cost</a:t>
                      </a:r>
                      <a:r>
                        <a:rPr lang="es-ES" sz="1400" kern="1200" baseline="0" dirty="0" smtClean="0">
                          <a:solidFill>
                            <a:schemeClr val="bg2">
                              <a:lumMod val="10000"/>
                            </a:schemeClr>
                          </a:solidFill>
                          <a:latin typeface="+mn-lt"/>
                          <a:ea typeface="+mn-ea"/>
                          <a:cs typeface="+mn-cs"/>
                        </a:rPr>
                        <a:t> que una </a:t>
                      </a:r>
                      <a:r>
                        <a:rPr lang="es-ES" sz="1400" kern="1200" baseline="0" dirty="0" err="1" smtClean="0">
                          <a:solidFill>
                            <a:schemeClr val="bg2">
                              <a:lumMod val="10000"/>
                            </a:schemeClr>
                          </a:solidFill>
                          <a:latin typeface="+mn-lt"/>
                          <a:ea typeface="+mn-ea"/>
                          <a:cs typeface="+mn-cs"/>
                        </a:rPr>
                        <a:t>sortida</a:t>
                      </a:r>
                      <a:r>
                        <a:rPr lang="es-ES" sz="1400" kern="1200" baseline="0" dirty="0" smtClean="0">
                          <a:solidFill>
                            <a:schemeClr val="bg2">
                              <a:lumMod val="10000"/>
                            </a:schemeClr>
                          </a:solidFill>
                          <a:latin typeface="+mn-lt"/>
                          <a:ea typeface="+mn-ea"/>
                          <a:cs typeface="+mn-cs"/>
                        </a:rPr>
                        <a:t> de </a:t>
                      </a:r>
                      <a:r>
                        <a:rPr lang="es-ES" sz="1400" kern="1200" baseline="0" dirty="0" err="1" smtClean="0">
                          <a:solidFill>
                            <a:schemeClr val="bg2">
                              <a:lumMod val="10000"/>
                            </a:schemeClr>
                          </a:solidFill>
                          <a:latin typeface="+mn-lt"/>
                          <a:ea typeface="+mn-ea"/>
                          <a:cs typeface="+mn-cs"/>
                        </a:rPr>
                        <a:t>tot</a:t>
                      </a:r>
                      <a:r>
                        <a:rPr lang="es-ES" sz="1400" kern="1200" baseline="0" dirty="0" smtClean="0">
                          <a:solidFill>
                            <a:schemeClr val="bg2">
                              <a:lumMod val="10000"/>
                            </a:schemeClr>
                          </a:solidFill>
                          <a:latin typeface="+mn-lt"/>
                          <a:ea typeface="+mn-ea"/>
                          <a:cs typeface="+mn-cs"/>
                        </a:rPr>
                        <a:t> un </a:t>
                      </a:r>
                      <a:r>
                        <a:rPr lang="es-ES" sz="1400" kern="1200" baseline="0" dirty="0" err="1" smtClean="0">
                          <a:solidFill>
                            <a:schemeClr val="bg2">
                              <a:lumMod val="10000"/>
                            </a:schemeClr>
                          </a:solidFill>
                          <a:latin typeface="+mn-lt"/>
                          <a:ea typeface="+mn-ea"/>
                          <a:cs typeface="+mn-cs"/>
                        </a:rPr>
                        <a:t>dia</a:t>
                      </a:r>
                      <a:r>
                        <a:rPr lang="es-ES" sz="1400" kern="1200" baseline="0" dirty="0" smtClean="0">
                          <a:solidFill>
                            <a:schemeClr val="bg2">
                              <a:lumMod val="10000"/>
                            </a:schemeClr>
                          </a:solidFill>
                          <a:latin typeface="+mn-lt"/>
                          <a:ea typeface="+mn-ea"/>
                          <a:cs typeface="+mn-cs"/>
                        </a:rPr>
                        <a:t> a</a:t>
                      </a:r>
                    </a:p>
                    <a:p>
                      <a:r>
                        <a:rPr lang="ca-ES" sz="1400" kern="1200" baseline="0" dirty="0" smtClean="0">
                          <a:solidFill>
                            <a:schemeClr val="bg2">
                              <a:lumMod val="10000"/>
                            </a:schemeClr>
                          </a:solidFill>
                          <a:latin typeface="+mn-lt"/>
                          <a:ea typeface="+mn-ea"/>
                          <a:cs typeface="+mn-cs"/>
                        </a:rPr>
                        <a:t>Barcelona.</a:t>
                      </a:r>
                    </a:p>
                    <a:p>
                      <a:r>
                        <a:rPr lang="ca-ES" sz="1400" kern="1200" baseline="0" dirty="0" smtClean="0">
                          <a:solidFill>
                            <a:schemeClr val="bg2">
                              <a:lumMod val="10000"/>
                            </a:schemeClr>
                          </a:solidFill>
                          <a:latin typeface="+mn-lt"/>
                          <a:ea typeface="+mn-ea"/>
                          <a:cs typeface="+mn-cs"/>
                        </a:rPr>
                        <a:t>L’activitat seria </a:t>
                      </a:r>
                      <a:r>
                        <a:rPr lang="ca-ES" sz="1400" kern="1200" baseline="0" dirty="0" err="1" smtClean="0">
                          <a:solidFill>
                            <a:schemeClr val="bg2">
                              <a:lumMod val="10000"/>
                            </a:schemeClr>
                          </a:solidFill>
                          <a:latin typeface="+mn-lt"/>
                          <a:ea typeface="+mn-ea"/>
                          <a:cs typeface="+mn-cs"/>
                        </a:rPr>
                        <a:t>redefinir</a:t>
                      </a:r>
                      <a:r>
                        <a:rPr lang="ca-ES" sz="1400" kern="1200" baseline="0" dirty="0" smtClean="0">
                          <a:solidFill>
                            <a:schemeClr val="bg2">
                              <a:lumMod val="10000"/>
                            </a:schemeClr>
                          </a:solidFill>
                          <a:latin typeface="+mn-lt"/>
                          <a:ea typeface="+mn-ea"/>
                          <a:cs typeface="+mn-cs"/>
                        </a:rPr>
                        <a:t> l’activitat que ja es fa a cicle superior, d’una sortida</a:t>
                      </a:r>
                    </a:p>
                    <a:p>
                      <a:r>
                        <a:rPr lang="ca-ES" sz="1400" kern="1200" baseline="0" dirty="0" smtClean="0">
                          <a:solidFill>
                            <a:schemeClr val="bg2">
                              <a:lumMod val="10000"/>
                            </a:schemeClr>
                          </a:solidFill>
                          <a:latin typeface="+mn-lt"/>
                          <a:ea typeface="+mn-ea"/>
                          <a:cs typeface="+mn-cs"/>
                        </a:rPr>
                        <a:t>gratuïta, però pensant a l’etapa educativa que en pot treure més suc.</a:t>
                      </a:r>
                    </a:p>
                    <a:p>
                      <a:r>
                        <a:rPr lang="ca-ES" sz="1400" kern="1200" baseline="0" dirty="0" smtClean="0">
                          <a:solidFill>
                            <a:schemeClr val="bg2">
                              <a:lumMod val="10000"/>
                            </a:schemeClr>
                          </a:solidFill>
                          <a:latin typeface="+mn-lt"/>
                          <a:ea typeface="+mn-ea"/>
                          <a:cs typeface="+mn-cs"/>
                        </a:rPr>
                        <a:t>Primer caldria fer un llistat de recursos/visites/museus/descobertes que creiem que</a:t>
                      </a:r>
                    </a:p>
                    <a:p>
                      <a:r>
                        <a:rPr lang="es-ES" sz="1400" kern="1200" baseline="0" dirty="0" err="1" smtClean="0">
                          <a:solidFill>
                            <a:schemeClr val="bg2">
                              <a:lumMod val="10000"/>
                            </a:schemeClr>
                          </a:solidFill>
                          <a:latin typeface="+mn-lt"/>
                          <a:ea typeface="+mn-ea"/>
                          <a:cs typeface="+mn-cs"/>
                        </a:rPr>
                        <a:t>són</a:t>
                      </a:r>
                      <a:r>
                        <a:rPr lang="es-ES" sz="1400" kern="1200" baseline="0" dirty="0" smtClean="0">
                          <a:solidFill>
                            <a:schemeClr val="bg2">
                              <a:lumMod val="10000"/>
                            </a:schemeClr>
                          </a:solidFill>
                          <a:latin typeface="+mn-lt"/>
                          <a:ea typeface="+mn-ea"/>
                          <a:cs typeface="+mn-cs"/>
                        </a:rPr>
                        <a:t> </a:t>
                      </a:r>
                      <a:r>
                        <a:rPr lang="es-ES" sz="1400" kern="1200" baseline="0" dirty="0" err="1" smtClean="0">
                          <a:solidFill>
                            <a:schemeClr val="bg2">
                              <a:lumMod val="10000"/>
                            </a:schemeClr>
                          </a:solidFill>
                          <a:latin typeface="+mn-lt"/>
                          <a:ea typeface="+mn-ea"/>
                          <a:cs typeface="+mn-cs"/>
                        </a:rPr>
                        <a:t>importants</a:t>
                      </a:r>
                      <a:r>
                        <a:rPr lang="es-ES" sz="1400" kern="1200" baseline="0" dirty="0" smtClean="0">
                          <a:solidFill>
                            <a:schemeClr val="bg2">
                              <a:lumMod val="10000"/>
                            </a:schemeClr>
                          </a:solidFill>
                          <a:latin typeface="+mn-lt"/>
                          <a:ea typeface="+mn-ea"/>
                          <a:cs typeface="+mn-cs"/>
                        </a:rPr>
                        <a:t> al Berguedà. No cal que </a:t>
                      </a:r>
                      <a:r>
                        <a:rPr lang="es-ES" sz="1400" kern="1200" baseline="0" dirty="0" err="1" smtClean="0">
                          <a:solidFill>
                            <a:schemeClr val="bg2">
                              <a:lumMod val="10000"/>
                            </a:schemeClr>
                          </a:solidFill>
                          <a:latin typeface="+mn-lt"/>
                          <a:ea typeface="+mn-ea"/>
                          <a:cs typeface="+mn-cs"/>
                        </a:rPr>
                        <a:t>tot</a:t>
                      </a:r>
                      <a:r>
                        <a:rPr lang="es-ES" sz="1400" kern="1200" baseline="0" dirty="0" smtClean="0">
                          <a:solidFill>
                            <a:schemeClr val="bg2">
                              <a:lumMod val="10000"/>
                            </a:schemeClr>
                          </a:solidFill>
                          <a:latin typeface="+mn-lt"/>
                          <a:ea typeface="+mn-ea"/>
                          <a:cs typeface="+mn-cs"/>
                        </a:rPr>
                        <a:t> </a:t>
                      </a:r>
                      <a:r>
                        <a:rPr lang="es-ES" sz="1400" kern="1200" baseline="0" dirty="0" err="1" smtClean="0">
                          <a:solidFill>
                            <a:schemeClr val="bg2">
                              <a:lumMod val="10000"/>
                            </a:schemeClr>
                          </a:solidFill>
                          <a:latin typeface="+mn-lt"/>
                          <a:ea typeface="+mn-ea"/>
                          <a:cs typeface="+mn-cs"/>
                        </a:rPr>
                        <a:t>siguin</a:t>
                      </a:r>
                      <a:r>
                        <a:rPr lang="es-ES" sz="1400" kern="1200" baseline="0" dirty="0" smtClean="0">
                          <a:solidFill>
                            <a:schemeClr val="bg2">
                              <a:lumMod val="10000"/>
                            </a:schemeClr>
                          </a:solidFill>
                          <a:latin typeface="+mn-lt"/>
                          <a:ea typeface="+mn-ea"/>
                          <a:cs typeface="+mn-cs"/>
                        </a:rPr>
                        <a:t> </a:t>
                      </a:r>
                      <a:r>
                        <a:rPr lang="es-ES" sz="1400" kern="1200" baseline="0" dirty="0" err="1" smtClean="0">
                          <a:solidFill>
                            <a:schemeClr val="bg2">
                              <a:lumMod val="10000"/>
                            </a:schemeClr>
                          </a:solidFill>
                          <a:latin typeface="+mn-lt"/>
                          <a:ea typeface="+mn-ea"/>
                          <a:cs typeface="+mn-cs"/>
                        </a:rPr>
                        <a:t>museus</a:t>
                      </a:r>
                      <a:r>
                        <a:rPr lang="es-ES" sz="1400" kern="1200" baseline="0" dirty="0" smtClean="0">
                          <a:solidFill>
                            <a:schemeClr val="bg2">
                              <a:lumMod val="10000"/>
                            </a:schemeClr>
                          </a:solidFill>
                          <a:latin typeface="+mn-lt"/>
                          <a:ea typeface="+mn-ea"/>
                          <a:cs typeface="+mn-cs"/>
                        </a:rPr>
                        <a:t>, es </a:t>
                      </a:r>
                      <a:r>
                        <a:rPr lang="es-ES" sz="1400" kern="1200" baseline="0" dirty="0" err="1" smtClean="0">
                          <a:solidFill>
                            <a:schemeClr val="bg2">
                              <a:lumMod val="10000"/>
                            </a:schemeClr>
                          </a:solidFill>
                          <a:latin typeface="+mn-lt"/>
                          <a:ea typeface="+mn-ea"/>
                          <a:cs typeface="+mn-cs"/>
                        </a:rPr>
                        <a:t>pot</a:t>
                      </a:r>
                      <a:r>
                        <a:rPr lang="es-ES" sz="1400" kern="1200" baseline="0" dirty="0" smtClean="0">
                          <a:solidFill>
                            <a:schemeClr val="bg2">
                              <a:lumMod val="10000"/>
                            </a:schemeClr>
                          </a:solidFill>
                          <a:latin typeface="+mn-lt"/>
                          <a:ea typeface="+mn-ea"/>
                          <a:cs typeface="+mn-cs"/>
                        </a:rPr>
                        <a:t> visitar la Torre </a:t>
                      </a:r>
                      <a:r>
                        <a:rPr lang="es-ES" sz="1400" kern="1200" baseline="0" dirty="0" err="1" smtClean="0">
                          <a:solidFill>
                            <a:schemeClr val="bg2">
                              <a:lumMod val="10000"/>
                            </a:schemeClr>
                          </a:solidFill>
                          <a:latin typeface="+mn-lt"/>
                          <a:ea typeface="+mn-ea"/>
                          <a:cs typeface="+mn-cs"/>
                        </a:rPr>
                        <a:t>dels</a:t>
                      </a:r>
                      <a:endParaRPr lang="es-ES" sz="1400" kern="1200" baseline="0" dirty="0" smtClean="0">
                        <a:solidFill>
                          <a:schemeClr val="bg2">
                            <a:lumMod val="10000"/>
                          </a:schemeClr>
                        </a:solidFill>
                        <a:latin typeface="+mn-lt"/>
                        <a:ea typeface="+mn-ea"/>
                        <a:cs typeface="+mn-cs"/>
                      </a:endParaRPr>
                    </a:p>
                    <a:p>
                      <a:r>
                        <a:rPr lang="es-ES" sz="1400" kern="1200" baseline="0" dirty="0" smtClean="0">
                          <a:solidFill>
                            <a:schemeClr val="bg2">
                              <a:lumMod val="10000"/>
                            </a:schemeClr>
                          </a:solidFill>
                          <a:latin typeface="+mn-lt"/>
                          <a:ea typeface="+mn-ea"/>
                          <a:cs typeface="+mn-cs"/>
                        </a:rPr>
                        <a:t>Moros (a Berga), la riera de </a:t>
                      </a:r>
                      <a:r>
                        <a:rPr lang="es-ES" sz="1400" kern="1200" baseline="0" dirty="0" err="1" smtClean="0">
                          <a:solidFill>
                            <a:schemeClr val="bg2">
                              <a:lumMod val="10000"/>
                            </a:schemeClr>
                          </a:solidFill>
                          <a:latin typeface="+mn-lt"/>
                          <a:ea typeface="+mn-ea"/>
                          <a:cs typeface="+mn-cs"/>
                        </a:rPr>
                        <a:t>Merlès</a:t>
                      </a:r>
                      <a:r>
                        <a:rPr lang="es-ES" sz="1400" kern="1200" baseline="0" dirty="0" smtClean="0">
                          <a:solidFill>
                            <a:schemeClr val="bg2">
                              <a:lumMod val="10000"/>
                            </a:schemeClr>
                          </a:solidFill>
                          <a:latin typeface="+mn-lt"/>
                          <a:ea typeface="+mn-ea"/>
                          <a:cs typeface="+mn-cs"/>
                        </a:rPr>
                        <a:t>, el </a:t>
                      </a:r>
                      <a:r>
                        <a:rPr lang="es-ES" sz="1400" kern="1200" baseline="0" dirty="0" err="1" smtClean="0">
                          <a:solidFill>
                            <a:schemeClr val="bg2">
                              <a:lumMod val="10000"/>
                            </a:schemeClr>
                          </a:solidFill>
                          <a:latin typeface="+mn-lt"/>
                          <a:ea typeface="+mn-ea"/>
                          <a:cs typeface="+mn-cs"/>
                        </a:rPr>
                        <a:t>pou</a:t>
                      </a:r>
                      <a:r>
                        <a:rPr lang="es-ES" sz="1400" kern="1200" baseline="0" dirty="0" smtClean="0">
                          <a:solidFill>
                            <a:schemeClr val="bg2">
                              <a:lumMod val="10000"/>
                            </a:schemeClr>
                          </a:solidFill>
                          <a:latin typeface="+mn-lt"/>
                          <a:ea typeface="+mn-ea"/>
                          <a:cs typeface="+mn-cs"/>
                        </a:rPr>
                        <a:t> de </a:t>
                      </a:r>
                      <a:r>
                        <a:rPr lang="es-ES" sz="1400" kern="1200" baseline="0" dirty="0" err="1" smtClean="0">
                          <a:solidFill>
                            <a:schemeClr val="bg2">
                              <a:lumMod val="10000"/>
                            </a:schemeClr>
                          </a:solidFill>
                          <a:latin typeface="+mn-lt"/>
                          <a:ea typeface="+mn-ea"/>
                          <a:cs typeface="+mn-cs"/>
                        </a:rPr>
                        <a:t>Glaç</a:t>
                      </a:r>
                      <a:r>
                        <a:rPr lang="es-ES" sz="1400" kern="1200" baseline="0" dirty="0" smtClean="0">
                          <a:solidFill>
                            <a:schemeClr val="bg2">
                              <a:lumMod val="10000"/>
                            </a:schemeClr>
                          </a:solidFill>
                          <a:latin typeface="+mn-lt"/>
                          <a:ea typeface="+mn-ea"/>
                          <a:cs typeface="+mn-cs"/>
                        </a:rPr>
                        <a:t>, la depuradora, </a:t>
                      </a:r>
                      <a:r>
                        <a:rPr lang="es-ES" sz="1400" kern="1200" baseline="0" dirty="0" err="1" smtClean="0">
                          <a:solidFill>
                            <a:schemeClr val="bg2">
                              <a:lumMod val="10000"/>
                            </a:schemeClr>
                          </a:solidFill>
                          <a:latin typeface="+mn-lt"/>
                          <a:ea typeface="+mn-ea"/>
                          <a:cs typeface="+mn-cs"/>
                        </a:rPr>
                        <a:t>parcs</a:t>
                      </a:r>
                      <a:r>
                        <a:rPr lang="es-ES" sz="1400" kern="1200" baseline="0" dirty="0" smtClean="0">
                          <a:solidFill>
                            <a:schemeClr val="bg2">
                              <a:lumMod val="10000"/>
                            </a:schemeClr>
                          </a:solidFill>
                          <a:latin typeface="+mn-lt"/>
                          <a:ea typeface="+mn-ea"/>
                          <a:cs typeface="+mn-cs"/>
                        </a:rPr>
                        <a:t> </a:t>
                      </a:r>
                      <a:r>
                        <a:rPr lang="es-ES" sz="1400" kern="1200" baseline="0" dirty="0" err="1" smtClean="0">
                          <a:solidFill>
                            <a:schemeClr val="bg2">
                              <a:lumMod val="10000"/>
                            </a:schemeClr>
                          </a:solidFill>
                          <a:latin typeface="+mn-lt"/>
                          <a:ea typeface="+mn-ea"/>
                          <a:cs typeface="+mn-cs"/>
                        </a:rPr>
                        <a:t>naturals</a:t>
                      </a:r>
                      <a:r>
                        <a:rPr lang="es-ES" sz="1400" kern="1200" baseline="0" dirty="0" smtClean="0">
                          <a:solidFill>
                            <a:schemeClr val="bg2">
                              <a:lumMod val="10000"/>
                            </a:schemeClr>
                          </a:solidFill>
                          <a:latin typeface="+mn-lt"/>
                          <a:ea typeface="+mn-ea"/>
                          <a:cs typeface="+mn-cs"/>
                        </a:rPr>
                        <a:t>…</a:t>
                      </a:r>
                    </a:p>
                    <a:p>
                      <a:r>
                        <a:rPr lang="ca-ES" sz="1400" kern="1200" baseline="0" dirty="0" smtClean="0">
                          <a:solidFill>
                            <a:schemeClr val="bg2">
                              <a:lumMod val="10000"/>
                            </a:schemeClr>
                          </a:solidFill>
                          <a:latin typeface="+mn-lt"/>
                          <a:ea typeface="+mn-ea"/>
                          <a:cs typeface="+mn-cs"/>
                        </a:rPr>
                        <a:t>però repartir-ho per tota l’etapa educativa obligatòria (de 1r de primària a 4t </a:t>
                      </a:r>
                      <a:r>
                        <a:rPr lang="ca-ES" sz="1400" kern="1200" baseline="0" dirty="0" err="1" smtClean="0">
                          <a:solidFill>
                            <a:schemeClr val="bg2">
                              <a:lumMod val="10000"/>
                            </a:schemeClr>
                          </a:solidFill>
                          <a:latin typeface="+mn-lt"/>
                          <a:ea typeface="+mn-ea"/>
                          <a:cs typeface="+mn-cs"/>
                        </a:rPr>
                        <a:t>d’ESO</a:t>
                      </a:r>
                      <a:r>
                        <a:rPr lang="ca-ES" sz="1400" kern="1200" baseline="0" dirty="0" smtClean="0">
                          <a:solidFill>
                            <a:schemeClr val="bg2">
                              <a:lumMod val="10000"/>
                            </a:schemeClr>
                          </a:solidFill>
                          <a:latin typeface="+mn-lt"/>
                          <a:ea typeface="+mn-ea"/>
                          <a:cs typeface="+mn-cs"/>
                        </a:rPr>
                        <a:t>).</a:t>
                      </a:r>
                    </a:p>
                    <a:p>
                      <a:r>
                        <a:rPr lang="es-ES" sz="1400" kern="1200" baseline="0" dirty="0" smtClean="0">
                          <a:solidFill>
                            <a:schemeClr val="bg2">
                              <a:lumMod val="10000"/>
                            </a:schemeClr>
                          </a:solidFill>
                          <a:latin typeface="+mn-lt"/>
                          <a:ea typeface="+mn-ea"/>
                          <a:cs typeface="+mn-cs"/>
                        </a:rPr>
                        <a:t>Un </a:t>
                      </a:r>
                      <a:r>
                        <a:rPr lang="es-ES" sz="1400" kern="1200" baseline="0" dirty="0" err="1" smtClean="0">
                          <a:solidFill>
                            <a:schemeClr val="bg2">
                              <a:lumMod val="10000"/>
                            </a:schemeClr>
                          </a:solidFill>
                          <a:latin typeface="+mn-lt"/>
                          <a:ea typeface="+mn-ea"/>
                          <a:cs typeface="+mn-cs"/>
                        </a:rPr>
                        <a:t>cop</a:t>
                      </a:r>
                      <a:r>
                        <a:rPr lang="es-ES" sz="1400" kern="1200" baseline="0" dirty="0" smtClean="0">
                          <a:solidFill>
                            <a:schemeClr val="bg2">
                              <a:lumMod val="10000"/>
                            </a:schemeClr>
                          </a:solidFill>
                          <a:latin typeface="+mn-lt"/>
                          <a:ea typeface="+mn-ea"/>
                          <a:cs typeface="+mn-cs"/>
                        </a:rPr>
                        <a:t> </a:t>
                      </a:r>
                      <a:r>
                        <a:rPr lang="es-ES" sz="1400" kern="1200" baseline="0" dirty="0" err="1" smtClean="0">
                          <a:solidFill>
                            <a:schemeClr val="bg2">
                              <a:lumMod val="10000"/>
                            </a:schemeClr>
                          </a:solidFill>
                          <a:latin typeface="+mn-lt"/>
                          <a:ea typeface="+mn-ea"/>
                          <a:cs typeface="+mn-cs"/>
                        </a:rPr>
                        <a:t>tinguem</a:t>
                      </a:r>
                      <a:r>
                        <a:rPr lang="es-ES" sz="1400" kern="1200" baseline="0" dirty="0" smtClean="0">
                          <a:solidFill>
                            <a:schemeClr val="bg2">
                              <a:lumMod val="10000"/>
                            </a:schemeClr>
                          </a:solidFill>
                          <a:latin typeface="+mn-lt"/>
                          <a:ea typeface="+mn-ea"/>
                          <a:cs typeface="+mn-cs"/>
                        </a:rPr>
                        <a:t> el </a:t>
                      </a:r>
                      <a:r>
                        <a:rPr lang="es-ES" sz="1400" kern="1200" baseline="0" dirty="0" err="1" smtClean="0">
                          <a:solidFill>
                            <a:schemeClr val="bg2">
                              <a:lumMod val="10000"/>
                            </a:schemeClr>
                          </a:solidFill>
                          <a:latin typeface="+mn-lt"/>
                          <a:ea typeface="+mn-ea"/>
                          <a:cs typeface="+mn-cs"/>
                        </a:rPr>
                        <a:t>llistat</a:t>
                      </a:r>
                      <a:r>
                        <a:rPr lang="es-ES" sz="1400" kern="1200" baseline="0" dirty="0" smtClean="0">
                          <a:solidFill>
                            <a:schemeClr val="bg2">
                              <a:lumMod val="10000"/>
                            </a:schemeClr>
                          </a:solidFill>
                          <a:latin typeface="+mn-lt"/>
                          <a:ea typeface="+mn-ea"/>
                          <a:cs typeface="+mn-cs"/>
                        </a:rPr>
                        <a:t>, mirar </a:t>
                      </a:r>
                      <a:r>
                        <a:rPr lang="es-ES" sz="1400" kern="1200" baseline="0" dirty="0" err="1" smtClean="0">
                          <a:solidFill>
                            <a:schemeClr val="bg2">
                              <a:lumMod val="10000"/>
                            </a:schemeClr>
                          </a:solidFill>
                          <a:latin typeface="+mn-lt"/>
                          <a:ea typeface="+mn-ea"/>
                          <a:cs typeface="+mn-cs"/>
                        </a:rPr>
                        <a:t>quin</a:t>
                      </a:r>
                      <a:r>
                        <a:rPr lang="es-ES" sz="1400" kern="1200" baseline="0" dirty="0" smtClean="0">
                          <a:solidFill>
                            <a:schemeClr val="bg2">
                              <a:lumMod val="10000"/>
                            </a:schemeClr>
                          </a:solidFill>
                          <a:latin typeface="+mn-lt"/>
                          <a:ea typeface="+mn-ea"/>
                          <a:cs typeface="+mn-cs"/>
                        </a:rPr>
                        <a:t> </a:t>
                      </a:r>
                      <a:r>
                        <a:rPr lang="es-ES" sz="1400" kern="1200" baseline="0" dirty="0" err="1" smtClean="0">
                          <a:solidFill>
                            <a:schemeClr val="bg2">
                              <a:lumMod val="10000"/>
                            </a:schemeClr>
                          </a:solidFill>
                          <a:latin typeface="+mn-lt"/>
                          <a:ea typeface="+mn-ea"/>
                          <a:cs typeface="+mn-cs"/>
                        </a:rPr>
                        <a:t>d’aq</a:t>
                      </a:r>
                      <a:endParaRPr lang="es-ES" sz="1400" kern="1200" baseline="0" dirty="0" smtClean="0">
                        <a:solidFill>
                          <a:schemeClr val="bg2">
                            <a:lumMod val="10000"/>
                          </a:schemeClr>
                        </a:solidFill>
                        <a:latin typeface="+mn-lt"/>
                        <a:ea typeface="+mn-ea"/>
                        <a:cs typeface="+mn-cs"/>
                      </a:endParaRPr>
                    </a:p>
                    <a:p>
                      <a:r>
                        <a:rPr lang="ca-ES" sz="1400" kern="1200" baseline="0" dirty="0" smtClean="0">
                          <a:solidFill>
                            <a:schemeClr val="bg2">
                              <a:lumMod val="10000"/>
                            </a:schemeClr>
                          </a:solidFill>
                          <a:latin typeface="+mn-lt"/>
                          <a:ea typeface="+mn-ea"/>
                          <a:cs typeface="+mn-cs"/>
                        </a:rPr>
                        <a:t>Totes les visites són per totes les edats però segurament hi ha </a:t>
                      </a:r>
                      <a:r>
                        <a:rPr lang="ca-ES" sz="1400" kern="1200" baseline="0" dirty="0" err="1" smtClean="0">
                          <a:solidFill>
                            <a:schemeClr val="bg2">
                              <a:lumMod val="10000"/>
                            </a:schemeClr>
                          </a:solidFill>
                          <a:latin typeface="+mn-lt"/>
                          <a:ea typeface="+mn-ea"/>
                          <a:cs typeface="+mn-cs"/>
                        </a:rPr>
                        <a:t>algún</a:t>
                      </a:r>
                      <a:r>
                        <a:rPr lang="ca-ES" sz="1400" kern="1200" baseline="0" dirty="0" smtClean="0">
                          <a:solidFill>
                            <a:schemeClr val="bg2">
                              <a:lumMod val="10000"/>
                            </a:schemeClr>
                          </a:solidFill>
                          <a:latin typeface="+mn-lt"/>
                          <a:ea typeface="+mn-ea"/>
                          <a:cs typeface="+mn-cs"/>
                        </a:rPr>
                        <a:t> curs que en pot</a:t>
                      </a:r>
                    </a:p>
                    <a:p>
                      <a:r>
                        <a:rPr lang="ca-ES" sz="1400" kern="1200" baseline="0" dirty="0" smtClean="0">
                          <a:solidFill>
                            <a:schemeClr val="bg2">
                              <a:lumMod val="10000"/>
                            </a:schemeClr>
                          </a:solidFill>
                          <a:latin typeface="+mn-lt"/>
                          <a:ea typeface="+mn-ea"/>
                          <a:cs typeface="+mn-cs"/>
                        </a:rPr>
                        <a:t>treure millor rendiment. Per exemple: visita a la Torre de l’amo, millor a 3r </a:t>
                      </a:r>
                      <a:r>
                        <a:rPr lang="ca-ES" sz="1400" kern="1200" baseline="0" dirty="0" err="1" smtClean="0">
                          <a:solidFill>
                            <a:schemeClr val="bg2">
                              <a:lumMod val="10000"/>
                            </a:schemeClr>
                          </a:solidFill>
                          <a:latin typeface="+mn-lt"/>
                          <a:ea typeface="+mn-ea"/>
                          <a:cs typeface="+mn-cs"/>
                        </a:rPr>
                        <a:t>d’ESO</a:t>
                      </a:r>
                      <a:endParaRPr lang="ca-ES" sz="1400" kern="1200" baseline="0" dirty="0" smtClean="0">
                        <a:solidFill>
                          <a:schemeClr val="bg2">
                            <a:lumMod val="10000"/>
                          </a:schemeClr>
                        </a:solidFill>
                        <a:latin typeface="+mn-lt"/>
                        <a:ea typeface="+mn-ea"/>
                        <a:cs typeface="+mn-cs"/>
                      </a:endParaRPr>
                    </a:p>
                    <a:p>
                      <a:r>
                        <a:rPr lang="ca-ES" sz="1400" kern="1200" baseline="0" dirty="0" smtClean="0">
                          <a:solidFill>
                            <a:schemeClr val="bg2">
                              <a:lumMod val="10000"/>
                            </a:schemeClr>
                          </a:solidFill>
                          <a:latin typeface="+mn-lt"/>
                          <a:ea typeface="+mn-ea"/>
                          <a:cs typeface="+mn-cs"/>
                        </a:rPr>
                        <a:t>que s’ha treballat la industrialització. Visita al bosc, millor a primària perquè es</a:t>
                      </a:r>
                    </a:p>
                    <a:p>
                      <a:r>
                        <a:rPr lang="ca-ES" sz="1400" kern="1200" baseline="0" dirty="0" smtClean="0">
                          <a:solidFill>
                            <a:schemeClr val="bg2">
                              <a:lumMod val="10000"/>
                            </a:schemeClr>
                          </a:solidFill>
                          <a:latin typeface="+mn-lt"/>
                          <a:ea typeface="+mn-ea"/>
                          <a:cs typeface="+mn-cs"/>
                        </a:rPr>
                        <a:t>treballa més la </a:t>
                      </a:r>
                      <a:r>
                        <a:rPr lang="ca-ES" sz="1400" kern="1200" baseline="0" dirty="0" err="1" smtClean="0">
                          <a:solidFill>
                            <a:schemeClr val="bg2">
                              <a:lumMod val="10000"/>
                            </a:schemeClr>
                          </a:solidFill>
                          <a:latin typeface="+mn-lt"/>
                          <a:ea typeface="+mn-ea"/>
                          <a:cs typeface="+mn-cs"/>
                        </a:rPr>
                        <a:t>biología</a:t>
                      </a:r>
                      <a:r>
                        <a:rPr lang="ca-ES" sz="1400" kern="1200" baseline="0" dirty="0" smtClean="0">
                          <a:solidFill>
                            <a:schemeClr val="bg2">
                              <a:lumMod val="10000"/>
                            </a:schemeClr>
                          </a:solidFill>
                          <a:latin typeface="+mn-lt"/>
                          <a:ea typeface="+mn-ea"/>
                          <a:cs typeface="+mn-cs"/>
                        </a:rPr>
                        <a:t> i les plantes.</a:t>
                      </a:r>
                    </a:p>
                    <a:p>
                      <a:r>
                        <a:rPr lang="fr-FR" sz="1400" kern="1200" baseline="0" dirty="0" err="1" smtClean="0">
                          <a:solidFill>
                            <a:schemeClr val="bg2">
                              <a:lumMod val="10000"/>
                            </a:schemeClr>
                          </a:solidFill>
                          <a:latin typeface="+mn-lt"/>
                          <a:ea typeface="+mn-ea"/>
                          <a:cs typeface="+mn-cs"/>
                        </a:rPr>
                        <a:t>També</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podrien</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marcar</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camins</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estan</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tots</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fets</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només</a:t>
                      </a:r>
                      <a:r>
                        <a:rPr lang="fr-FR" sz="1400" kern="1200" baseline="0" dirty="0" smtClean="0">
                          <a:solidFill>
                            <a:schemeClr val="bg2">
                              <a:lumMod val="10000"/>
                            </a:schemeClr>
                          </a:solidFill>
                          <a:latin typeface="+mn-lt"/>
                          <a:ea typeface="+mn-ea"/>
                          <a:cs typeface="+mn-cs"/>
                        </a:rPr>
                        <a:t> cal que ho expliquin </a:t>
                      </a:r>
                      <a:r>
                        <a:rPr lang="fr-FR" sz="1400" kern="1200" baseline="0" dirty="0" err="1" smtClean="0">
                          <a:solidFill>
                            <a:schemeClr val="bg2">
                              <a:lumMod val="10000"/>
                            </a:schemeClr>
                          </a:solidFill>
                          <a:latin typeface="+mn-lt"/>
                          <a:ea typeface="+mn-ea"/>
                          <a:cs typeface="+mn-cs"/>
                        </a:rPr>
                        <a:t>als</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nois</a:t>
                      </a:r>
                      <a:r>
                        <a:rPr lang="fr-FR" sz="1400" kern="1200" baseline="0" dirty="0" smtClean="0">
                          <a:solidFill>
                            <a:schemeClr val="bg2">
                              <a:lumMod val="10000"/>
                            </a:schemeClr>
                          </a:solidFill>
                          <a:latin typeface="+mn-lt"/>
                          <a:ea typeface="+mn-ea"/>
                          <a:cs typeface="+mn-cs"/>
                        </a:rPr>
                        <a:t>/es)</a:t>
                      </a: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612721">
                <a:tc>
                  <a:txBody>
                    <a:bodyPr/>
                    <a:lstStyle/>
                    <a:p>
                      <a:pPr>
                        <a:spcAft>
                          <a:spcPts val="0"/>
                        </a:spcAft>
                      </a:pPr>
                      <a:r>
                        <a:rPr lang="ca-ES" sz="1200" b="1">
                          <a:solidFill>
                            <a:srgbClr val="000000"/>
                          </a:solidFill>
                          <a:latin typeface="Calibri"/>
                          <a:ea typeface="Times New Roman"/>
                          <a:cs typeface="Times New Roman"/>
                        </a:rPr>
                        <a:t>Pressupost estimat</a:t>
                      </a:r>
                      <a:endParaRPr lang="ca-ES" sz="12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200" dirty="0" smtClean="0">
                          <a:solidFill>
                            <a:schemeClr val="bg2">
                              <a:lumMod val="10000"/>
                            </a:schemeClr>
                          </a:solidFill>
                          <a:latin typeface="Cambria"/>
                          <a:ea typeface="Times New Roman"/>
                          <a:cs typeface="Times New Roman"/>
                        </a:rPr>
                        <a:t>5000€</a:t>
                      </a:r>
                      <a:endParaRPr lang="ca-ES" sz="12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6" name="5 Marcador de contenido"/>
          <p:cNvSpPr>
            <a:spLocks noGrp="1"/>
          </p:cNvSpPr>
          <p:nvPr>
            <p:ph idx="1"/>
          </p:nvPr>
        </p:nvSpPr>
        <p:spPr>
          <a:xfrm>
            <a:off x="611560" y="260648"/>
            <a:ext cx="8075240" cy="6336704"/>
          </a:xfrm>
          <a:solidFill>
            <a:schemeClr val="bg1"/>
          </a:solidFill>
        </p:spPr>
        <p:txBody>
          <a:bodyPr/>
          <a:lstStyle/>
          <a:p>
            <a:pPr>
              <a:buNone/>
            </a:pPr>
            <a:r>
              <a:rPr lang="ca-ES" dirty="0" smtClean="0"/>
              <a:t>  </a:t>
            </a:r>
            <a:endParaRPr lang="ca-ES" dirty="0"/>
          </a:p>
        </p:txBody>
      </p:sp>
      <p:graphicFrame>
        <p:nvGraphicFramePr>
          <p:cNvPr id="5" name="4 Tabla"/>
          <p:cNvGraphicFramePr>
            <a:graphicFrameLocks noGrp="1"/>
          </p:cNvGraphicFramePr>
          <p:nvPr/>
        </p:nvGraphicFramePr>
        <p:xfrm>
          <a:off x="1043608" y="260651"/>
          <a:ext cx="6696744" cy="6040009"/>
        </p:xfrm>
        <a:graphic>
          <a:graphicData uri="http://schemas.openxmlformats.org/drawingml/2006/table">
            <a:tbl>
              <a:tblPr/>
              <a:tblGrid>
                <a:gridCol w="1338089"/>
                <a:gridCol w="5358655"/>
              </a:tblGrid>
              <a:tr h="806566">
                <a:tc gridSpan="2">
                  <a:txBody>
                    <a:bodyPr/>
                    <a:lstStyle/>
                    <a:p>
                      <a:pPr>
                        <a:spcAft>
                          <a:spcPts val="0"/>
                        </a:spcAft>
                      </a:pPr>
                      <a:endParaRPr lang="ca-ES" sz="1000" b="1" dirty="0" smtClean="0">
                        <a:solidFill>
                          <a:srgbClr val="4F6228"/>
                        </a:solidFill>
                        <a:latin typeface="Calibri"/>
                        <a:ea typeface="Times New Roman"/>
                        <a:cs typeface="Times New Roman"/>
                      </a:endParaRPr>
                    </a:p>
                    <a:p>
                      <a:pPr>
                        <a:spcAft>
                          <a:spcPts val="0"/>
                        </a:spcAft>
                      </a:pPr>
                      <a:endParaRPr lang="ca-ES" sz="1100" b="1" dirty="0" smtClean="0">
                        <a:solidFill>
                          <a:srgbClr val="4F6228"/>
                        </a:solidFill>
                        <a:latin typeface="Calibri"/>
                        <a:ea typeface="Times New Roman"/>
                        <a:cs typeface="Times New Roman"/>
                      </a:endParaRPr>
                    </a:p>
                    <a:p>
                      <a:pPr algn="ctr">
                        <a:spcAft>
                          <a:spcPts val="0"/>
                        </a:spcAft>
                      </a:pPr>
                      <a:r>
                        <a:rPr lang="ca-ES" sz="1100" b="1" dirty="0" smtClean="0">
                          <a:solidFill>
                            <a:srgbClr val="4F6228"/>
                          </a:solidFill>
                          <a:latin typeface="Calibri"/>
                          <a:ea typeface="Times New Roman"/>
                          <a:cs typeface="Times New Roman"/>
                        </a:rPr>
                        <a:t>AMPA </a:t>
                      </a:r>
                      <a:r>
                        <a:rPr lang="ca-ES" sz="1100" b="1" dirty="0" smtClean="0">
                          <a:solidFill>
                            <a:srgbClr val="4F6228"/>
                          </a:solidFill>
                          <a:latin typeface="Calibri"/>
                          <a:ea typeface="Times New Roman"/>
                          <a:cs typeface="Times New Roman"/>
                        </a:rPr>
                        <a:t>/AFA</a:t>
                      </a:r>
                      <a:r>
                        <a:rPr lang="ca-ES" sz="1100" b="1" dirty="0" smtClean="0">
                          <a:solidFill>
                            <a:srgbClr val="4F6228"/>
                          </a:solidFill>
                          <a:latin typeface="Calibri"/>
                          <a:ea typeface="Times New Roman"/>
                          <a:cs typeface="Times New Roman"/>
                        </a:rPr>
                        <a:t>: GIRONELLA</a:t>
                      </a:r>
                      <a:endParaRPr lang="ca-ES" sz="11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454812">
                <a:tc>
                  <a:txBody>
                    <a:bodyPr/>
                    <a:lstStyle/>
                    <a:p>
                      <a:pPr>
                        <a:spcAft>
                          <a:spcPts val="0"/>
                        </a:spcAft>
                      </a:pPr>
                      <a:r>
                        <a:rPr lang="ca-ES" sz="1000" b="1">
                          <a:solidFill>
                            <a:srgbClr val="000000"/>
                          </a:solidFill>
                          <a:latin typeface="Calibri"/>
                          <a:ea typeface="Times New Roman"/>
                          <a:cs typeface="Times New Roman"/>
                        </a:rPr>
                        <a:t>Projecte </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100" b="1" dirty="0">
                          <a:solidFill>
                            <a:schemeClr val="bg2">
                              <a:lumMod val="10000"/>
                            </a:schemeClr>
                          </a:solidFill>
                          <a:latin typeface="Calibri"/>
                          <a:ea typeface="Times New Roman"/>
                          <a:cs typeface="Times New Roman"/>
                        </a:rPr>
                        <a:t>Nom del projecte: </a:t>
                      </a:r>
                      <a:endParaRPr lang="ca-ES" sz="1100" b="1" dirty="0" smtClean="0">
                        <a:solidFill>
                          <a:schemeClr val="bg2">
                            <a:lumMod val="10000"/>
                          </a:schemeClr>
                        </a:solidFill>
                        <a:latin typeface="Calibri"/>
                        <a:ea typeface="Times New Roman"/>
                        <a:cs typeface="Times New Roman"/>
                      </a:endParaRPr>
                    </a:p>
                    <a:p>
                      <a:pPr>
                        <a:spcAft>
                          <a:spcPts val="0"/>
                        </a:spcAft>
                      </a:pPr>
                      <a:r>
                        <a:rPr lang="ca-ES" sz="1100" b="1" dirty="0">
                          <a:solidFill>
                            <a:schemeClr val="bg2">
                              <a:lumMod val="10000"/>
                            </a:schemeClr>
                          </a:solidFill>
                          <a:latin typeface="Calibri"/>
                          <a:ea typeface="Times New Roman"/>
                          <a:cs typeface="Times New Roman"/>
                        </a:rPr>
                        <a:t/>
                      </a:r>
                      <a:br>
                        <a:rPr lang="ca-ES" sz="1100" b="1" dirty="0">
                          <a:solidFill>
                            <a:schemeClr val="bg2">
                              <a:lumMod val="10000"/>
                            </a:schemeClr>
                          </a:solidFill>
                          <a:latin typeface="Calibri"/>
                          <a:ea typeface="Times New Roman"/>
                          <a:cs typeface="Times New Roman"/>
                        </a:rPr>
                      </a:br>
                      <a:r>
                        <a:rPr lang="ca-ES" sz="1200" b="1" dirty="0" smtClean="0">
                          <a:solidFill>
                            <a:schemeClr val="bg2">
                              <a:lumMod val="10000"/>
                            </a:schemeClr>
                          </a:solidFill>
                          <a:latin typeface="Calibri"/>
                          <a:ea typeface="Times New Roman"/>
                          <a:cs typeface="Times New Roman"/>
                        </a:rPr>
                        <a:t>Els patis escolars</a:t>
                      </a:r>
                      <a:r>
                        <a:rPr lang="ca-ES" sz="1200" b="1" baseline="0" dirty="0" smtClean="0">
                          <a:solidFill>
                            <a:schemeClr val="bg2">
                              <a:lumMod val="10000"/>
                            </a:schemeClr>
                          </a:solidFill>
                          <a:latin typeface="Calibri"/>
                          <a:ea typeface="Times New Roman"/>
                          <a:cs typeface="Times New Roman"/>
                        </a:rPr>
                        <a:t> més enllà del futbol</a:t>
                      </a:r>
                      <a:endParaRPr lang="ca-ES" sz="1100" b="1"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2562">
                <a:tc gridSpan="2">
                  <a:txBody>
                    <a:bodyPr/>
                    <a:lstStyle/>
                    <a:p>
                      <a:pPr algn="ctr">
                        <a:spcAft>
                          <a:spcPts val="0"/>
                        </a:spcAft>
                      </a:pPr>
                      <a:r>
                        <a:rPr lang="ca-ES" sz="1050" b="1" dirty="0">
                          <a:solidFill>
                            <a:srgbClr val="4F6228"/>
                          </a:solidFill>
                          <a:latin typeface="Calibri"/>
                          <a:ea typeface="Times New Roman"/>
                          <a:cs typeface="Times New Roman"/>
                        </a:rPr>
                        <a:t>Breu </a:t>
                      </a:r>
                      <a:r>
                        <a:rPr lang="ca-ES" sz="1050" b="1" dirty="0" smtClean="0">
                          <a:solidFill>
                            <a:srgbClr val="4F6228"/>
                          </a:solidFill>
                          <a:latin typeface="Calibri"/>
                          <a:ea typeface="Times New Roman"/>
                          <a:cs typeface="Times New Roman"/>
                        </a:rPr>
                        <a:t>descripció</a:t>
                      </a:r>
                    </a:p>
                    <a:p>
                      <a:r>
                        <a:rPr lang="ca-ES" sz="1200" kern="1200" baseline="0" dirty="0" smtClean="0">
                          <a:solidFill>
                            <a:schemeClr val="bg2">
                              <a:lumMod val="10000"/>
                            </a:schemeClr>
                          </a:solidFill>
                          <a:latin typeface="+mn-lt"/>
                          <a:ea typeface="+mn-ea"/>
                          <a:cs typeface="+mn-cs"/>
                        </a:rPr>
                        <a:t>Breu descripció</a:t>
                      </a:r>
                    </a:p>
                    <a:p>
                      <a:endParaRPr lang="ca-ES" sz="1200" kern="1200" baseline="0" dirty="0" smtClean="0">
                        <a:solidFill>
                          <a:schemeClr val="bg2">
                            <a:lumMod val="10000"/>
                          </a:schemeClr>
                        </a:solidFill>
                        <a:latin typeface="+mn-lt"/>
                        <a:ea typeface="+mn-ea"/>
                        <a:cs typeface="+mn-cs"/>
                      </a:endParaRPr>
                    </a:p>
                    <a:p>
                      <a:r>
                        <a:rPr lang="ca-ES" sz="1400" kern="1200" dirty="0" smtClean="0">
                          <a:solidFill>
                            <a:schemeClr val="bg2">
                              <a:lumMod val="10000"/>
                            </a:schemeClr>
                          </a:solidFill>
                          <a:latin typeface="+mn-lt"/>
                          <a:ea typeface="+mn-ea"/>
                          <a:cs typeface="+mn-cs"/>
                        </a:rPr>
                        <a:t>L’objectiu seria crear un grup de treball comarcal que permeti </a:t>
                      </a:r>
                      <a:r>
                        <a:rPr lang="ca-ES" sz="1400" kern="1200" dirty="0" err="1" smtClean="0">
                          <a:solidFill>
                            <a:schemeClr val="bg2">
                              <a:lumMod val="10000"/>
                            </a:schemeClr>
                          </a:solidFill>
                          <a:latin typeface="+mn-lt"/>
                          <a:ea typeface="+mn-ea"/>
                          <a:cs typeface="+mn-cs"/>
                        </a:rPr>
                        <a:t>l’intercanvi</a:t>
                      </a:r>
                      <a:r>
                        <a:rPr lang="ca-ES" sz="1400" kern="1200" dirty="0" smtClean="0">
                          <a:solidFill>
                            <a:schemeClr val="bg2">
                              <a:lumMod val="10000"/>
                            </a:schemeClr>
                          </a:solidFill>
                          <a:latin typeface="+mn-lt"/>
                          <a:ea typeface="+mn-ea"/>
                          <a:cs typeface="+mn-cs"/>
                        </a:rPr>
                        <a:t> d’experiències i motivacions en relació a com potenciar els patis escolars com a espais educatius, creatius i estimulants. Aprofitant espais i materials naturals més enllà del ciment i buscant la versatilitat de les propostes de joc a través dels materials.</a:t>
                      </a:r>
                    </a:p>
                    <a:p>
                      <a:pPr lvl="0"/>
                      <a:r>
                        <a:rPr lang="ca-ES" sz="1400" kern="1200" dirty="0" smtClean="0">
                          <a:solidFill>
                            <a:schemeClr val="bg2">
                              <a:lumMod val="10000"/>
                            </a:schemeClr>
                          </a:solidFill>
                          <a:latin typeface="+mn-lt"/>
                          <a:ea typeface="+mn-ea"/>
                          <a:cs typeface="+mn-cs"/>
                        </a:rPr>
                        <a:t>Seria necessari l’acompanyament de persones tècniques expertes: arquitectes, paisatgistes, pedagogs, etc..</a:t>
                      </a:r>
                    </a:p>
                    <a:p>
                      <a:pPr lvl="0"/>
                      <a:r>
                        <a:rPr lang="ca-ES" sz="1400" kern="1200" dirty="0" smtClean="0">
                          <a:solidFill>
                            <a:schemeClr val="bg2">
                              <a:lumMod val="10000"/>
                            </a:schemeClr>
                          </a:solidFill>
                          <a:latin typeface="+mn-lt"/>
                          <a:ea typeface="+mn-ea"/>
                          <a:cs typeface="+mn-cs"/>
                        </a:rPr>
                        <a:t>La finalitat és poder generar propostes </a:t>
                      </a:r>
                      <a:r>
                        <a:rPr lang="ca-ES" sz="1400" kern="1200" dirty="0" err="1" smtClean="0">
                          <a:solidFill>
                            <a:schemeClr val="bg2">
                              <a:lumMod val="10000"/>
                            </a:schemeClr>
                          </a:solidFill>
                          <a:latin typeface="+mn-lt"/>
                          <a:ea typeface="+mn-ea"/>
                          <a:cs typeface="+mn-cs"/>
                        </a:rPr>
                        <a:t>autofinanciables</a:t>
                      </a:r>
                      <a:r>
                        <a:rPr lang="ca-ES" sz="1400" kern="1200" dirty="0" smtClean="0">
                          <a:solidFill>
                            <a:schemeClr val="bg2">
                              <a:lumMod val="10000"/>
                            </a:schemeClr>
                          </a:solidFill>
                          <a:latin typeface="+mn-lt"/>
                          <a:ea typeface="+mn-ea"/>
                          <a:cs typeface="+mn-cs"/>
                        </a:rPr>
                        <a:t> i/o tenir informació de com poder accedir a subvencions específiques.</a:t>
                      </a:r>
                    </a:p>
                    <a:p>
                      <a:pPr lvl="0"/>
                      <a:r>
                        <a:rPr lang="ca-ES" sz="1400" kern="1200" dirty="0" smtClean="0">
                          <a:solidFill>
                            <a:schemeClr val="bg2">
                              <a:lumMod val="10000"/>
                            </a:schemeClr>
                          </a:solidFill>
                          <a:latin typeface="+mn-lt"/>
                          <a:ea typeface="+mn-ea"/>
                          <a:cs typeface="+mn-cs"/>
                        </a:rPr>
                        <a:t>També valorem la importància d’incorporar altres participants més enllà de les famílies i l’escola, com ara persones i/o serveis del municipi que puguin col·laborar: casal de la gent gran, </a:t>
                      </a:r>
                      <a:r>
                        <a:rPr lang="ca-ES" sz="1400" kern="1200" dirty="0" err="1" smtClean="0">
                          <a:solidFill>
                            <a:schemeClr val="bg2">
                              <a:lumMod val="10000"/>
                            </a:schemeClr>
                          </a:solidFill>
                          <a:latin typeface="+mn-lt"/>
                          <a:ea typeface="+mn-ea"/>
                          <a:cs typeface="+mn-cs"/>
                        </a:rPr>
                        <a:t>esplais-caus</a:t>
                      </a:r>
                      <a:r>
                        <a:rPr lang="ca-ES" sz="1400" kern="1200" dirty="0" smtClean="0">
                          <a:solidFill>
                            <a:schemeClr val="bg2">
                              <a:lumMod val="10000"/>
                            </a:schemeClr>
                          </a:solidFill>
                          <a:latin typeface="+mn-lt"/>
                          <a:ea typeface="+mn-ea"/>
                          <a:cs typeface="+mn-cs"/>
                        </a:rPr>
                        <a:t>, comerciants, etc..</a:t>
                      </a:r>
                    </a:p>
                    <a:p>
                      <a:pPr lvl="0"/>
                      <a:r>
                        <a:rPr lang="ca-ES" sz="1400" kern="1200" dirty="0" smtClean="0">
                          <a:solidFill>
                            <a:schemeClr val="bg2">
                              <a:lumMod val="10000"/>
                            </a:schemeClr>
                          </a:solidFill>
                          <a:latin typeface="+mn-lt"/>
                          <a:ea typeface="+mn-ea"/>
                          <a:cs typeface="+mn-cs"/>
                        </a:rPr>
                        <a:t>Realitzar 3 trobades conjuntes anuals amb acompanyament d’experts. I en paral·lel els centres interessats que puguin tenir una sessió de seguiment de la persona experta.</a:t>
                      </a:r>
                    </a:p>
                    <a:p>
                      <a:endParaRPr lang="fr-FR" sz="1200" kern="1200" baseline="0" dirty="0" smtClean="0">
                        <a:solidFill>
                          <a:schemeClr val="bg2">
                            <a:lumMod val="10000"/>
                          </a:schemeClr>
                        </a:solidFill>
                        <a:latin typeface="+mn-lt"/>
                        <a:ea typeface="+mn-ea"/>
                        <a:cs typeface="+mn-cs"/>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612721">
                <a:tc>
                  <a:txBody>
                    <a:bodyPr/>
                    <a:lstStyle/>
                    <a:p>
                      <a:pPr>
                        <a:spcAft>
                          <a:spcPts val="0"/>
                        </a:spcAft>
                      </a:pPr>
                      <a:r>
                        <a:rPr lang="ca-ES" sz="1000" b="1">
                          <a:solidFill>
                            <a:srgbClr val="000000"/>
                          </a:solidFill>
                          <a:latin typeface="Calibri"/>
                          <a:ea typeface="Times New Roman"/>
                          <a:cs typeface="Times New Roman"/>
                        </a:rPr>
                        <a:t>Pressupost estimat</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b="1" dirty="0" smtClean="0">
                <a:solidFill>
                  <a:schemeClr val="tx2">
                    <a:lumMod val="50000"/>
                  </a:schemeClr>
                </a:solidFill>
                <a:latin typeface="Bodoni MT" pitchFamily="18" charset="0"/>
              </a:rPr>
              <a:t>Quadre resum</a:t>
            </a:r>
            <a:endParaRPr lang="ca-ES" b="1" dirty="0">
              <a:solidFill>
                <a:schemeClr val="tx2">
                  <a:lumMod val="50000"/>
                </a:schemeClr>
              </a:solidFill>
              <a:latin typeface="Bodoni MT" pitchFamily="18" charset="0"/>
            </a:endParaRPr>
          </a:p>
        </p:txBody>
      </p:sp>
      <p:graphicFrame>
        <p:nvGraphicFramePr>
          <p:cNvPr id="8" name="7 Marcador de contenido"/>
          <p:cNvGraphicFramePr>
            <a:graphicFrameLocks noGrp="1"/>
          </p:cNvGraphicFramePr>
          <p:nvPr>
            <p:ph idx="1"/>
          </p:nvPr>
        </p:nvGraphicFramePr>
        <p:xfrm>
          <a:off x="611560" y="1268760"/>
          <a:ext cx="8229599" cy="5125720"/>
        </p:xfrm>
        <a:graphic>
          <a:graphicData uri="http://schemas.openxmlformats.org/drawingml/2006/table">
            <a:tbl>
              <a:tblPr firstRow="1" bandRow="1">
                <a:tableStyleId>{00A15C55-8517-42AA-B614-E9B94910E393}</a:tableStyleId>
              </a:tblPr>
              <a:tblGrid>
                <a:gridCol w="792088"/>
                <a:gridCol w="3456384"/>
                <a:gridCol w="1368152"/>
                <a:gridCol w="2612975"/>
              </a:tblGrid>
              <a:tr h="648072">
                <a:tc>
                  <a:txBody>
                    <a:bodyPr/>
                    <a:lstStyle/>
                    <a:p>
                      <a:r>
                        <a:rPr lang="ca-ES" dirty="0" err="1" smtClean="0"/>
                        <a:t>Classi-ficació</a:t>
                      </a:r>
                      <a:endParaRPr lang="ca-ES" dirty="0"/>
                    </a:p>
                  </a:txBody>
                  <a:tcPr>
                    <a:solidFill>
                      <a:srgbClr val="4A99AC"/>
                    </a:solidFill>
                  </a:tcPr>
                </a:tc>
                <a:tc>
                  <a:txBody>
                    <a:bodyPr/>
                    <a:lstStyle/>
                    <a:p>
                      <a:pPr algn="ctr"/>
                      <a:r>
                        <a:rPr lang="ca-ES" dirty="0" smtClean="0"/>
                        <a:t>Nom del</a:t>
                      </a:r>
                      <a:r>
                        <a:rPr lang="ca-ES" baseline="0" dirty="0" smtClean="0"/>
                        <a:t> projecte</a:t>
                      </a:r>
                      <a:endParaRPr lang="ca-ES" dirty="0"/>
                    </a:p>
                  </a:txBody>
                  <a:tcPr>
                    <a:solidFill>
                      <a:srgbClr val="4A99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Pressupost</a:t>
                      </a:r>
                      <a:r>
                        <a:rPr lang="ca-ES" baseline="0" dirty="0" smtClean="0"/>
                        <a:t> previst</a:t>
                      </a:r>
                      <a:endParaRPr lang="ca-ES" dirty="0" smtClean="0"/>
                    </a:p>
                    <a:p>
                      <a:endParaRPr lang="ca-ES" dirty="0"/>
                    </a:p>
                  </a:txBody>
                  <a:tcPr>
                    <a:solidFill>
                      <a:srgbClr val="4A99AC"/>
                    </a:solidFill>
                  </a:tcPr>
                </a:tc>
                <a:tc>
                  <a:txBody>
                    <a:bodyPr/>
                    <a:lstStyle/>
                    <a:p>
                      <a:r>
                        <a:rPr lang="ca-ES" dirty="0" smtClean="0"/>
                        <a:t>Notes per</a:t>
                      </a:r>
                      <a:r>
                        <a:rPr lang="ca-ES" baseline="0" dirty="0" smtClean="0"/>
                        <a:t> la implementació</a:t>
                      </a:r>
                      <a:endParaRPr lang="ca-ES" dirty="0"/>
                    </a:p>
                  </a:txBody>
                  <a:tcPr>
                    <a:solidFill>
                      <a:srgbClr val="4A99AC"/>
                    </a:solidFill>
                  </a:tcPr>
                </a:tc>
              </a:tr>
              <a:tr h="370840">
                <a:tc>
                  <a:txBody>
                    <a:bodyPr/>
                    <a:lstStyle/>
                    <a:p>
                      <a:pPr algn="ctr"/>
                      <a:r>
                        <a:rPr lang="ca-ES" dirty="0" smtClean="0"/>
                        <a:t>1</a:t>
                      </a:r>
                      <a:endParaRPr lang="ca-ES" dirty="0"/>
                    </a:p>
                  </a:txBody>
                  <a:tcPr/>
                </a:tc>
                <a:tc>
                  <a:txBody>
                    <a:bodyPr/>
                    <a:lstStyle/>
                    <a:p>
                      <a:r>
                        <a:rPr lang="ca-ES" dirty="0" smtClean="0">
                          <a:solidFill>
                            <a:schemeClr val="tx1">
                              <a:lumMod val="75000"/>
                            </a:schemeClr>
                          </a:solidFill>
                        </a:rPr>
                        <a:t>Juguem per aturar el bulling</a:t>
                      </a:r>
                      <a:endParaRPr lang="ca-ES" dirty="0">
                        <a:solidFill>
                          <a:schemeClr val="tx1">
                            <a:lumMod val="75000"/>
                          </a:schemeClr>
                        </a:solidFill>
                      </a:endParaRPr>
                    </a:p>
                  </a:txBody>
                  <a:tcPr/>
                </a:tc>
                <a:tc>
                  <a:txBody>
                    <a:bodyPr/>
                    <a:lstStyle/>
                    <a:p>
                      <a:r>
                        <a:rPr lang="ca-ES" dirty="0" smtClean="0">
                          <a:solidFill>
                            <a:schemeClr val="tx1">
                              <a:lumMod val="75000"/>
                            </a:schemeClr>
                          </a:solidFill>
                        </a:rPr>
                        <a:t>4600€ (200€x43)</a:t>
                      </a:r>
                      <a:endParaRPr lang="ca-ES" dirty="0">
                        <a:solidFill>
                          <a:schemeClr val="tx1">
                            <a:lumMod val="75000"/>
                          </a:schemeClr>
                        </a:solidFill>
                      </a:endParaRPr>
                    </a:p>
                  </a:txBody>
                  <a:tcPr/>
                </a:tc>
                <a:tc>
                  <a:txBody>
                    <a:bodyPr/>
                    <a:lstStyle/>
                    <a:p>
                      <a:r>
                        <a:rPr lang="ca-ES" dirty="0" smtClean="0"/>
                        <a:t>Només primària</a:t>
                      </a:r>
                    </a:p>
                    <a:p>
                      <a:r>
                        <a:rPr lang="ca-ES" dirty="0" smtClean="0"/>
                        <a:t>Contractació</a:t>
                      </a:r>
                      <a:endParaRPr lang="ca-ES" dirty="0"/>
                    </a:p>
                  </a:txBody>
                  <a:tcPr/>
                </a:tc>
              </a:tr>
              <a:tr h="370840">
                <a:tc>
                  <a:txBody>
                    <a:bodyPr/>
                    <a:lstStyle/>
                    <a:p>
                      <a:pPr algn="ctr"/>
                      <a:r>
                        <a:rPr lang="ca-ES" dirty="0" smtClean="0"/>
                        <a:t>1</a:t>
                      </a:r>
                      <a:endParaRPr lang="ca-ES" dirty="0"/>
                    </a:p>
                  </a:txBody>
                  <a:tcPr/>
                </a:tc>
                <a:tc>
                  <a:txBody>
                    <a:bodyPr/>
                    <a:lstStyle/>
                    <a:p>
                      <a:r>
                        <a:rPr lang="ca-ES" dirty="0" smtClean="0">
                          <a:solidFill>
                            <a:schemeClr val="tx1">
                              <a:lumMod val="75000"/>
                            </a:schemeClr>
                          </a:solidFill>
                        </a:rPr>
                        <a:t>Va de Valors</a:t>
                      </a:r>
                      <a:endParaRPr lang="ca-ES" dirty="0">
                        <a:solidFill>
                          <a:schemeClr val="tx1">
                            <a:lumMod val="75000"/>
                          </a:schemeClr>
                        </a:solidFill>
                      </a:endParaRPr>
                    </a:p>
                  </a:txBody>
                  <a:tcPr/>
                </a:tc>
                <a:tc>
                  <a:txBody>
                    <a:bodyPr/>
                    <a:lstStyle/>
                    <a:p>
                      <a:r>
                        <a:rPr lang="ca-ES" dirty="0" smtClean="0">
                          <a:solidFill>
                            <a:schemeClr val="tx1">
                              <a:lumMod val="75000"/>
                            </a:schemeClr>
                          </a:solidFill>
                        </a:rPr>
                        <a:t>2000€ </a:t>
                      </a:r>
                    </a:p>
                    <a:p>
                      <a:r>
                        <a:rPr lang="ca-ES" dirty="0" smtClean="0">
                          <a:solidFill>
                            <a:schemeClr val="tx1">
                              <a:lumMod val="75000"/>
                            </a:schemeClr>
                          </a:solidFill>
                        </a:rPr>
                        <a:t>(100 places)</a:t>
                      </a:r>
                      <a:endParaRPr lang="ca-ES" dirty="0">
                        <a:solidFill>
                          <a:schemeClr val="tx1">
                            <a:lumMod val="75000"/>
                          </a:schemeClr>
                        </a:solidFill>
                      </a:endParaRPr>
                    </a:p>
                  </a:txBody>
                  <a:tcPr/>
                </a:tc>
                <a:tc>
                  <a:txBody>
                    <a:bodyPr/>
                    <a:lstStyle/>
                    <a:p>
                      <a:r>
                        <a:rPr lang="ca-ES" dirty="0" smtClean="0"/>
                        <a:t>Contractació</a:t>
                      </a:r>
                      <a:endParaRPr lang="ca-ES" dirty="0"/>
                    </a:p>
                  </a:txBody>
                  <a:tcPr/>
                </a:tc>
              </a:tr>
              <a:tr h="370840">
                <a:tc>
                  <a:txBody>
                    <a:bodyPr/>
                    <a:lstStyle/>
                    <a:p>
                      <a:pPr algn="ctr"/>
                      <a:r>
                        <a:rPr lang="ca-ES" dirty="0" smtClean="0"/>
                        <a:t>3</a:t>
                      </a:r>
                      <a:endParaRPr lang="ca-ES" dirty="0"/>
                    </a:p>
                  </a:txBody>
                  <a:tcPr/>
                </a:tc>
                <a:tc>
                  <a:txBody>
                    <a:bodyPr/>
                    <a:lstStyle/>
                    <a:p>
                      <a:r>
                        <a:rPr lang="ca-ES" dirty="0" smtClean="0">
                          <a:solidFill>
                            <a:schemeClr val="tx1">
                              <a:lumMod val="75000"/>
                            </a:schemeClr>
                          </a:solidFill>
                        </a:rPr>
                        <a:t>Avui lluny és més a prop</a:t>
                      </a:r>
                      <a:endParaRPr lang="ca-ES" dirty="0">
                        <a:solidFill>
                          <a:schemeClr val="tx1">
                            <a:lumMod val="75000"/>
                          </a:schemeClr>
                        </a:solidFill>
                      </a:endParaRPr>
                    </a:p>
                  </a:txBody>
                  <a:tcPr/>
                </a:tc>
                <a:tc>
                  <a:txBody>
                    <a:bodyPr/>
                    <a:lstStyle/>
                    <a:p>
                      <a:r>
                        <a:rPr lang="ca-ES" dirty="0" smtClean="0">
                          <a:solidFill>
                            <a:schemeClr val="tx1">
                              <a:lumMod val="75000"/>
                            </a:schemeClr>
                          </a:solidFill>
                        </a:rPr>
                        <a:t>650€</a:t>
                      </a:r>
                      <a:endParaRPr lang="ca-ES" dirty="0">
                        <a:solidFill>
                          <a:schemeClr val="tx1">
                            <a:lumMod val="75000"/>
                          </a:schemeClr>
                        </a:solidFill>
                      </a:endParaRPr>
                    </a:p>
                  </a:txBody>
                  <a:tcPr/>
                </a:tc>
                <a:tc>
                  <a:txBody>
                    <a:bodyPr/>
                    <a:lstStyle/>
                    <a:p>
                      <a:r>
                        <a:rPr lang="ca-ES" dirty="0" smtClean="0"/>
                        <a:t>Compra + treball conjunt + protocol</a:t>
                      </a:r>
                      <a:endParaRPr lang="ca-ES" dirty="0"/>
                    </a:p>
                  </a:txBody>
                  <a:tcPr/>
                </a:tc>
              </a:tr>
              <a:tr h="370840">
                <a:tc>
                  <a:txBody>
                    <a:bodyPr/>
                    <a:lstStyle/>
                    <a:p>
                      <a:pPr algn="ctr"/>
                      <a:r>
                        <a:rPr lang="ca-ES" dirty="0" smtClean="0"/>
                        <a:t>4</a:t>
                      </a:r>
                      <a:endParaRPr lang="ca-ES" dirty="0"/>
                    </a:p>
                  </a:txBody>
                  <a:tcPr/>
                </a:tc>
                <a:tc>
                  <a:txBody>
                    <a:bodyPr/>
                    <a:lstStyle/>
                    <a:p>
                      <a:r>
                        <a:rPr lang="ca-ES" dirty="0" smtClean="0">
                          <a:solidFill>
                            <a:schemeClr val="tx1">
                              <a:lumMod val="75000"/>
                            </a:schemeClr>
                          </a:solidFill>
                        </a:rPr>
                        <a:t>Fem de la Igualtat una realitat</a:t>
                      </a:r>
                      <a:endParaRPr lang="ca-ES" dirty="0">
                        <a:solidFill>
                          <a:schemeClr val="tx1">
                            <a:lumMod val="75000"/>
                          </a:schemeClr>
                        </a:solidFill>
                      </a:endParaRPr>
                    </a:p>
                  </a:txBody>
                  <a:tcPr/>
                </a:tc>
                <a:tc>
                  <a:txBody>
                    <a:bodyPr/>
                    <a:lstStyle/>
                    <a:p>
                      <a:r>
                        <a:rPr lang="ca-ES" dirty="0" smtClean="0">
                          <a:solidFill>
                            <a:schemeClr val="tx1">
                              <a:lumMod val="75000"/>
                            </a:schemeClr>
                          </a:solidFill>
                        </a:rPr>
                        <a:t>1000€</a:t>
                      </a:r>
                      <a:endParaRPr lang="ca-ES" dirty="0">
                        <a:solidFill>
                          <a:schemeClr val="tx1">
                            <a:lumMod val="75000"/>
                          </a:schemeClr>
                        </a:solidFill>
                      </a:endParaRPr>
                    </a:p>
                  </a:txBody>
                  <a:tcPr/>
                </a:tc>
                <a:tc>
                  <a:txBody>
                    <a:bodyPr/>
                    <a:lstStyle/>
                    <a:p>
                      <a:r>
                        <a:rPr lang="ca-ES" dirty="0" smtClean="0"/>
                        <a:t>Espai</a:t>
                      </a:r>
                      <a:r>
                        <a:rPr lang="ca-ES" baseline="0" dirty="0" smtClean="0"/>
                        <a:t> de treball conjunt</a:t>
                      </a:r>
                      <a:endParaRPr lang="ca-ES" dirty="0"/>
                    </a:p>
                  </a:txBody>
                  <a:tcPr/>
                </a:tc>
              </a:tr>
              <a:tr h="370840">
                <a:tc>
                  <a:txBody>
                    <a:bodyPr/>
                    <a:lstStyle/>
                    <a:p>
                      <a:pPr algn="ctr"/>
                      <a:r>
                        <a:rPr lang="ca-ES" dirty="0" smtClean="0"/>
                        <a:t>5</a:t>
                      </a:r>
                      <a:endParaRPr lang="ca-ES" dirty="0"/>
                    </a:p>
                  </a:txBody>
                  <a:tcPr/>
                </a:tc>
                <a:tc>
                  <a:txBody>
                    <a:bodyPr/>
                    <a:lstStyle/>
                    <a:p>
                      <a:r>
                        <a:rPr lang="ca-ES" dirty="0" smtClean="0">
                          <a:solidFill>
                            <a:schemeClr val="tx1">
                              <a:lumMod val="75000"/>
                            </a:schemeClr>
                          </a:solidFill>
                        </a:rPr>
                        <a:t>L’Escola de l’Hospital</a:t>
                      </a:r>
                      <a:endParaRPr lang="ca-ES" dirty="0">
                        <a:solidFill>
                          <a:schemeClr val="tx1">
                            <a:lumMod val="75000"/>
                          </a:schemeClr>
                        </a:solidFill>
                      </a:endParaRPr>
                    </a:p>
                  </a:txBody>
                  <a:tcPr/>
                </a:tc>
                <a:tc>
                  <a:txBody>
                    <a:bodyPr/>
                    <a:lstStyle/>
                    <a:p>
                      <a:r>
                        <a:rPr lang="ca-ES" dirty="0" smtClean="0">
                          <a:solidFill>
                            <a:schemeClr val="tx1">
                              <a:lumMod val="75000"/>
                            </a:schemeClr>
                          </a:solidFill>
                        </a:rPr>
                        <a:t>5000€</a:t>
                      </a:r>
                      <a:endParaRPr lang="ca-ES" dirty="0">
                        <a:solidFill>
                          <a:schemeClr val="tx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Compra + treball conjunt + protocol</a:t>
                      </a:r>
                    </a:p>
                  </a:txBody>
                  <a:tcPr/>
                </a:tc>
              </a:tr>
              <a:tr h="370840">
                <a:tc>
                  <a:txBody>
                    <a:bodyPr/>
                    <a:lstStyle/>
                    <a:p>
                      <a:pPr algn="ctr"/>
                      <a:r>
                        <a:rPr lang="ca-ES" dirty="0" smtClean="0"/>
                        <a:t>6</a:t>
                      </a:r>
                      <a:endParaRPr lang="ca-ES" dirty="0"/>
                    </a:p>
                  </a:txBody>
                  <a:tcPr/>
                </a:tc>
                <a:tc>
                  <a:txBody>
                    <a:bodyPr/>
                    <a:lstStyle/>
                    <a:p>
                      <a:r>
                        <a:rPr lang="ca-ES" dirty="0" smtClean="0">
                          <a:solidFill>
                            <a:schemeClr val="tx1">
                              <a:lumMod val="75000"/>
                            </a:schemeClr>
                          </a:solidFill>
                        </a:rPr>
                        <a:t>Conèixer</a:t>
                      </a:r>
                      <a:r>
                        <a:rPr lang="ca-ES" baseline="0" dirty="0" smtClean="0">
                          <a:solidFill>
                            <a:schemeClr val="tx1">
                              <a:lumMod val="75000"/>
                            </a:schemeClr>
                          </a:solidFill>
                        </a:rPr>
                        <a:t> i estimar el Berguedà</a:t>
                      </a:r>
                      <a:endParaRPr lang="ca-ES" dirty="0">
                        <a:solidFill>
                          <a:schemeClr val="tx1">
                            <a:lumMod val="75000"/>
                          </a:schemeClr>
                        </a:solidFill>
                      </a:endParaRPr>
                    </a:p>
                  </a:txBody>
                  <a:tcPr/>
                </a:tc>
                <a:tc>
                  <a:txBody>
                    <a:bodyPr/>
                    <a:lstStyle/>
                    <a:p>
                      <a:r>
                        <a:rPr lang="ca-ES" dirty="0" smtClean="0">
                          <a:solidFill>
                            <a:schemeClr val="tx1">
                              <a:lumMod val="75000"/>
                            </a:schemeClr>
                          </a:solidFill>
                        </a:rPr>
                        <a:t>5000€</a:t>
                      </a:r>
                      <a:endParaRPr lang="ca-ES" dirty="0">
                        <a:solidFill>
                          <a:schemeClr val="tx1">
                            <a:lumMod val="75000"/>
                          </a:schemeClr>
                        </a:solidFill>
                      </a:endParaRPr>
                    </a:p>
                  </a:txBody>
                  <a:tcPr/>
                </a:tc>
                <a:tc>
                  <a:txBody>
                    <a:bodyPr/>
                    <a:lstStyle/>
                    <a:p>
                      <a:r>
                        <a:rPr lang="ca-ES" dirty="0" smtClean="0"/>
                        <a:t>Disseny concret pendent  (treball conjunt)</a:t>
                      </a:r>
                      <a:endParaRPr lang="ca-ES" dirty="0"/>
                    </a:p>
                  </a:txBody>
                  <a:tcPr/>
                </a:tc>
              </a:tr>
              <a:tr h="370840">
                <a:tc>
                  <a:txBody>
                    <a:bodyPr/>
                    <a:lstStyle/>
                    <a:p>
                      <a:pPr algn="ctr"/>
                      <a:r>
                        <a:rPr lang="ca-ES" dirty="0" smtClean="0"/>
                        <a:t>7</a:t>
                      </a:r>
                      <a:endParaRPr lang="ca-ES" dirty="0"/>
                    </a:p>
                  </a:txBody>
                  <a:tcPr/>
                </a:tc>
                <a:tc>
                  <a:txBody>
                    <a:bodyPr/>
                    <a:lstStyle/>
                    <a:p>
                      <a:r>
                        <a:rPr lang="ca-ES" dirty="0" smtClean="0">
                          <a:solidFill>
                            <a:schemeClr val="tx1">
                              <a:lumMod val="75000"/>
                            </a:schemeClr>
                          </a:solidFill>
                        </a:rPr>
                        <a:t>Els patis escolars més enllà del futbol</a:t>
                      </a:r>
                      <a:endParaRPr lang="ca-ES" dirty="0">
                        <a:solidFill>
                          <a:schemeClr val="tx1">
                            <a:lumMod val="75000"/>
                          </a:schemeClr>
                        </a:solidFill>
                      </a:endParaRPr>
                    </a:p>
                  </a:txBody>
                  <a:tcPr/>
                </a:tc>
                <a:tc>
                  <a:txBody>
                    <a:bodyPr/>
                    <a:lstStyle/>
                    <a:p>
                      <a:r>
                        <a:rPr lang="ca-ES" i="1" dirty="0" smtClean="0">
                          <a:solidFill>
                            <a:schemeClr val="tx1">
                              <a:lumMod val="60000"/>
                              <a:lumOff val="40000"/>
                            </a:schemeClr>
                          </a:solidFill>
                        </a:rPr>
                        <a:t>3000€</a:t>
                      </a:r>
                      <a:endParaRPr lang="ca-ES" i="1" dirty="0">
                        <a:solidFill>
                          <a:schemeClr val="tx1">
                            <a:lumMod val="60000"/>
                            <a:lumOff val="40000"/>
                          </a:schemeClr>
                        </a:solidFill>
                      </a:endParaRPr>
                    </a:p>
                  </a:txBody>
                  <a:tcPr/>
                </a:tc>
                <a:tc>
                  <a:txBody>
                    <a:bodyPr/>
                    <a:lstStyle/>
                    <a:p>
                      <a:r>
                        <a:rPr lang="ca-ES" dirty="0" smtClean="0"/>
                        <a:t>No prou pressupost per tot podem</a:t>
                      </a:r>
                      <a:r>
                        <a:rPr lang="ca-ES" baseline="0" dirty="0" smtClean="0"/>
                        <a:t> fins a </a:t>
                      </a:r>
                      <a:r>
                        <a:rPr lang="ca-ES" baseline="0" dirty="0" smtClean="0">
                          <a:solidFill>
                            <a:schemeClr val="tx1">
                              <a:lumMod val="75000"/>
                            </a:schemeClr>
                          </a:solidFill>
                        </a:rPr>
                        <a:t>1750€</a:t>
                      </a:r>
                      <a:endParaRPr lang="ca-ES" dirty="0">
                        <a:solidFill>
                          <a:schemeClr val="tx1">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16632" y="0"/>
            <a:ext cx="10706487"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ca-ES" dirty="0" smtClean="0">
                <a:solidFill>
                  <a:schemeClr val="tx2">
                    <a:lumMod val="50000"/>
                  </a:schemeClr>
                </a:solidFill>
              </a:rPr>
              <a:t/>
            </a:r>
            <a:br>
              <a:rPr lang="ca-ES" dirty="0" smtClean="0">
                <a:solidFill>
                  <a:schemeClr val="tx2">
                    <a:lumMod val="50000"/>
                  </a:schemeClr>
                </a:solidFill>
              </a:rPr>
            </a:br>
            <a:r>
              <a:rPr lang="ca-ES" dirty="0" smtClean="0">
                <a:solidFill>
                  <a:schemeClr val="tx2">
                    <a:lumMod val="50000"/>
                  </a:schemeClr>
                </a:solidFill>
              </a:rPr>
              <a:t/>
            </a:r>
            <a:br>
              <a:rPr lang="ca-ES" dirty="0" smtClean="0">
                <a:solidFill>
                  <a:schemeClr val="tx2">
                    <a:lumMod val="50000"/>
                  </a:schemeClr>
                </a:solidFill>
              </a:rPr>
            </a:br>
            <a:r>
              <a:rPr lang="ca-ES" dirty="0" smtClean="0">
                <a:solidFill>
                  <a:schemeClr val="tx2">
                    <a:lumMod val="50000"/>
                  </a:schemeClr>
                </a:solidFill>
              </a:rPr>
              <a:t/>
            </a:r>
            <a:br>
              <a:rPr lang="ca-ES" dirty="0" smtClean="0">
                <a:solidFill>
                  <a:schemeClr val="tx2">
                    <a:lumMod val="50000"/>
                  </a:schemeClr>
                </a:solidFill>
              </a:rPr>
            </a:br>
            <a:r>
              <a:rPr lang="ca-ES" dirty="0" smtClean="0">
                <a:solidFill>
                  <a:schemeClr val="tx2">
                    <a:lumMod val="50000"/>
                  </a:schemeClr>
                </a:solidFill>
              </a:rPr>
              <a:t/>
            </a:r>
            <a:br>
              <a:rPr lang="ca-ES" dirty="0" smtClean="0">
                <a:solidFill>
                  <a:schemeClr val="tx2">
                    <a:lumMod val="50000"/>
                  </a:schemeClr>
                </a:solidFill>
              </a:rPr>
            </a:br>
            <a:r>
              <a:rPr lang="ca-ES" dirty="0" smtClean="0">
                <a:solidFill>
                  <a:schemeClr val="tx2">
                    <a:lumMod val="50000"/>
                  </a:schemeClr>
                </a:solidFill>
              </a:rPr>
              <a:t>Seguim?</a:t>
            </a:r>
            <a:endParaRPr lang="ca-ES" dirty="0">
              <a:solidFill>
                <a:schemeClr val="tx2">
                  <a:lumMod val="50000"/>
                </a:schemeClr>
              </a:solidFill>
            </a:endParaRPr>
          </a:p>
        </p:txBody>
      </p:sp>
      <p:sp>
        <p:nvSpPr>
          <p:cNvPr id="3" name="2 Marcador de contenido"/>
          <p:cNvSpPr>
            <a:spLocks noGrp="1"/>
          </p:cNvSpPr>
          <p:nvPr>
            <p:ph idx="1"/>
          </p:nvPr>
        </p:nvSpPr>
        <p:spPr>
          <a:xfrm>
            <a:off x="395536" y="2780928"/>
            <a:ext cx="8229600" cy="4525963"/>
          </a:xfrm>
        </p:spPr>
        <p:txBody>
          <a:bodyPr/>
          <a:lstStyle/>
          <a:p>
            <a:r>
              <a:rPr lang="ca-ES" sz="4400" dirty="0" smtClean="0">
                <a:solidFill>
                  <a:schemeClr val="tx2">
                    <a:lumMod val="50000"/>
                  </a:schemeClr>
                </a:solidFill>
              </a:rPr>
              <a:t>Propostes de continuïtat</a:t>
            </a:r>
          </a:p>
          <a:p>
            <a:pPr>
              <a:buNone/>
            </a:pPr>
            <a:endParaRPr lang="ca-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08521" y="0"/>
            <a:ext cx="12588637" cy="6858000"/>
          </a:xfrm>
          <a:prstGeom prst="rect">
            <a:avLst/>
          </a:prstGeom>
          <a:noFill/>
          <a:ln w="9525">
            <a:noFill/>
            <a:miter lim="800000"/>
            <a:headEnd/>
            <a:tailEnd/>
          </a:ln>
        </p:spPr>
      </p:pic>
      <p:sp>
        <p:nvSpPr>
          <p:cNvPr id="2" name="1 Título"/>
          <p:cNvSpPr>
            <a:spLocks noGrp="1"/>
          </p:cNvSpPr>
          <p:nvPr>
            <p:ph type="ctrTitle"/>
          </p:nvPr>
        </p:nvSpPr>
        <p:spPr/>
        <p:txBody>
          <a:bodyPr/>
          <a:lstStyle/>
          <a:p>
            <a:r>
              <a:rPr lang="ca-ES" dirty="0" smtClean="0"/>
              <a:t>    </a:t>
            </a:r>
            <a:endParaRPr lang="ca-ES" dirty="0"/>
          </a:p>
        </p:txBody>
      </p:sp>
      <p:pic>
        <p:nvPicPr>
          <p:cNvPr id="1026" name="Picture 2"/>
          <p:cNvPicPr>
            <a:picLocks noChangeAspect="1" noChangeArrowheads="1"/>
          </p:cNvPicPr>
          <p:nvPr/>
        </p:nvPicPr>
        <p:blipFill>
          <a:blip r:embed="rId3" cstate="print"/>
          <a:srcRect/>
          <a:stretch>
            <a:fillRect/>
          </a:stretch>
        </p:blipFill>
        <p:spPr bwMode="auto">
          <a:xfrm>
            <a:off x="-108520" y="-171400"/>
            <a:ext cx="7183201" cy="4120393"/>
          </a:xfrm>
          <a:prstGeom prst="rect">
            <a:avLst/>
          </a:prstGeom>
          <a:noFill/>
          <a:ln w="9525">
            <a:noFill/>
            <a:miter lim="800000"/>
            <a:headEnd/>
            <a:tailEnd/>
          </a:ln>
        </p:spPr>
      </p:pic>
      <p:pic>
        <p:nvPicPr>
          <p:cNvPr id="17410" name="Picture 2" descr="C:\Users\HVila\Desktop\ccb.png"/>
          <p:cNvPicPr>
            <a:picLocks noChangeAspect="1" noChangeArrowheads="1"/>
          </p:cNvPicPr>
          <p:nvPr/>
        </p:nvPicPr>
        <p:blipFill>
          <a:blip r:embed="rId4" cstate="print"/>
          <a:srcRect/>
          <a:stretch>
            <a:fillRect/>
          </a:stretch>
        </p:blipFill>
        <p:spPr bwMode="auto">
          <a:xfrm>
            <a:off x="4499992" y="3645024"/>
            <a:ext cx="3028321" cy="3032323"/>
          </a:xfrm>
          <a:prstGeom prst="rect">
            <a:avLst/>
          </a:prstGeom>
          <a:noFill/>
        </p:spPr>
      </p:pic>
      <p:grpSp>
        <p:nvGrpSpPr>
          <p:cNvPr id="7" name="Diagram group"/>
          <p:cNvGrpSpPr/>
          <p:nvPr/>
        </p:nvGrpSpPr>
        <p:grpSpPr>
          <a:xfrm>
            <a:off x="2699792" y="1196752"/>
            <a:ext cx="6192688" cy="3414394"/>
            <a:chOff x="2258872" y="458142"/>
            <a:chExt cx="2350267" cy="1398170"/>
          </a:xfrm>
          <a:scene3d>
            <a:camera prst="perspectiveLeft" zoom="91000"/>
            <a:lightRig rig="threePt" dir="t">
              <a:rot lat="0" lon="0" rev="20640000"/>
            </a:lightRig>
          </a:scene3d>
        </p:grpSpPr>
        <p:grpSp>
          <p:nvGrpSpPr>
            <p:cNvPr id="8" name="7 Grupo"/>
            <p:cNvGrpSpPr/>
            <p:nvPr/>
          </p:nvGrpSpPr>
          <p:grpSpPr>
            <a:xfrm>
              <a:off x="2258872" y="458142"/>
              <a:ext cx="2350267" cy="1398170"/>
              <a:chOff x="2258872" y="458142"/>
              <a:chExt cx="2350267" cy="1398170"/>
            </a:xfrm>
          </p:grpSpPr>
          <p:sp>
            <p:nvSpPr>
              <p:cNvPr id="9" name="8 Elipse"/>
              <p:cNvSpPr/>
              <p:nvPr/>
            </p:nvSpPr>
            <p:spPr>
              <a:xfrm rot="19976030">
                <a:off x="2258872" y="458142"/>
                <a:ext cx="2350267" cy="1398170"/>
              </a:xfrm>
              <a:prstGeom prst="ellipse">
                <a:avLst/>
              </a:prstGeom>
              <a:sp3d extrusionH="50600" prstMaterial="clear">
                <a:bevelT w="101600" h="80600" prst="relaxedInset"/>
                <a:bevelB w="80600" h="80600" prst="relaxedInset"/>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0" name="Elipse 4"/>
              <p:cNvSpPr/>
              <p:nvPr/>
            </p:nvSpPr>
            <p:spPr>
              <a:xfrm rot="19976030">
                <a:off x="2603061" y="662899"/>
                <a:ext cx="1661889" cy="98865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911350" rtl="0">
                  <a:lnSpc>
                    <a:spcPct val="90000"/>
                  </a:lnSpc>
                  <a:spcBef>
                    <a:spcPct val="0"/>
                  </a:spcBef>
                  <a:spcAft>
                    <a:spcPct val="35000"/>
                  </a:spcAft>
                </a:pPr>
                <a:r>
                  <a:rPr lang="es-ES" sz="6600" b="1" kern="1200" dirty="0" smtClean="0">
                    <a:solidFill>
                      <a:schemeClr val="accent1">
                        <a:lumMod val="60000"/>
                        <a:lumOff val="40000"/>
                      </a:schemeClr>
                    </a:solidFill>
                  </a:rPr>
                  <a:t>Gràcies</a:t>
                </a:r>
                <a:endParaRPr lang="es-ES" sz="6600" b="1" kern="1200" dirty="0">
                  <a:solidFill>
                    <a:schemeClr val="accent1">
                      <a:lumMod val="60000"/>
                      <a:lumOff val="40000"/>
                    </a:schemeClr>
                  </a:solidFill>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52536" y="1340768"/>
            <a:ext cx="9252520" cy="5040560"/>
          </a:xfrm>
          <a:prstGeom prst="rect">
            <a:avLst/>
          </a:prstGeom>
          <a:noFill/>
          <a:ln w="9525">
            <a:noFill/>
            <a:miter lim="800000"/>
            <a:headEnd/>
            <a:tailEnd/>
          </a:ln>
        </p:spPr>
      </p:pic>
      <p:sp>
        <p:nvSpPr>
          <p:cNvPr id="2" name="1 Título"/>
          <p:cNvSpPr>
            <a:spLocks noGrp="1"/>
          </p:cNvSpPr>
          <p:nvPr>
            <p:ph type="title"/>
          </p:nvPr>
        </p:nvSpPr>
        <p:spPr>
          <a:noFill/>
        </p:spPr>
        <p:style>
          <a:lnRef idx="1">
            <a:schemeClr val="accent1"/>
          </a:lnRef>
          <a:fillRef idx="2">
            <a:schemeClr val="accent1"/>
          </a:fillRef>
          <a:effectRef idx="1">
            <a:schemeClr val="accent1"/>
          </a:effectRef>
          <a:fontRef idx="minor">
            <a:schemeClr val="dk1"/>
          </a:fontRef>
        </p:style>
        <p:txBody>
          <a:bodyPr>
            <a:normAutofit/>
          </a:bodyPr>
          <a:lstStyle/>
          <a:p>
            <a:r>
              <a:rPr lang="ca-ES" sz="4800" b="1" dirty="0" smtClean="0">
                <a:solidFill>
                  <a:schemeClr val="tx2">
                    <a:lumMod val="50000"/>
                  </a:schemeClr>
                </a:solidFill>
                <a:latin typeface="Bodoni MT" pitchFamily="18" charset="0"/>
              </a:rPr>
              <a:t>Procés seguit i dades</a:t>
            </a:r>
            <a:endParaRPr lang="ca-ES" sz="4800" b="1" dirty="0">
              <a:solidFill>
                <a:schemeClr val="tx2">
                  <a:lumMod val="50000"/>
                </a:schemeClr>
              </a:solidFill>
              <a:latin typeface="Bodoni MT" pitchFamily="18" charset="0"/>
            </a:endParaRPr>
          </a:p>
        </p:txBody>
      </p:sp>
      <p:sp>
        <p:nvSpPr>
          <p:cNvPr id="5" name="4 CuadroTexto"/>
          <p:cNvSpPr txBox="1"/>
          <p:nvPr/>
        </p:nvSpPr>
        <p:spPr>
          <a:xfrm>
            <a:off x="323528" y="2276872"/>
            <a:ext cx="7920880" cy="400110"/>
          </a:xfrm>
          <a:prstGeom prst="rect">
            <a:avLst/>
          </a:prstGeom>
          <a:noFill/>
        </p:spPr>
        <p:txBody>
          <a:bodyPr wrap="square" rtlCol="0">
            <a:spAutoFit/>
          </a:bodyPr>
          <a:lstStyle/>
          <a:p>
            <a:r>
              <a:rPr lang="ca-ES" sz="2000" dirty="0" smtClean="0">
                <a:solidFill>
                  <a:schemeClr val="bg1"/>
                </a:solidFill>
                <a:latin typeface="Bodoni MT" pitchFamily="18" charset="0"/>
                <a:ea typeface="Batang" pitchFamily="18" charset="-127"/>
              </a:rPr>
              <a:t> </a:t>
            </a:r>
            <a:endParaRPr lang="ca-ES" sz="2000" dirty="0">
              <a:solidFill>
                <a:schemeClr val="bg1"/>
              </a:solidFill>
              <a:latin typeface="Bodoni MT" pitchFamily="18" charset="0"/>
              <a:ea typeface="Batang" pitchFamily="18" charset="-127"/>
            </a:endParaRPr>
          </a:p>
        </p:txBody>
      </p:sp>
      <p:sp>
        <p:nvSpPr>
          <p:cNvPr id="6" name="5 CuadroTexto"/>
          <p:cNvSpPr txBox="1"/>
          <p:nvPr/>
        </p:nvSpPr>
        <p:spPr>
          <a:xfrm>
            <a:off x="395536" y="1988840"/>
            <a:ext cx="7992888" cy="3724096"/>
          </a:xfrm>
          <a:prstGeom prst="rect">
            <a:avLst/>
          </a:prstGeom>
          <a:noFill/>
        </p:spPr>
        <p:txBody>
          <a:bodyPr wrap="square" rtlCol="0">
            <a:spAutoFit/>
          </a:bodyPr>
          <a:lstStyle/>
          <a:p>
            <a:r>
              <a:rPr lang="ca-ES" sz="2000" dirty="0" smtClean="0">
                <a:solidFill>
                  <a:schemeClr val="bg1"/>
                </a:solidFill>
                <a:latin typeface="Century Gothic" pitchFamily="34" charset="0"/>
                <a:cs typeface="BrowalliaUPC" pitchFamily="34" charset="-34"/>
              </a:rPr>
              <a:t>Pressupost: </a:t>
            </a:r>
            <a:r>
              <a:rPr lang="ca-ES" sz="2000" b="1" dirty="0" smtClean="0">
                <a:solidFill>
                  <a:schemeClr val="bg1"/>
                </a:solidFill>
                <a:latin typeface="Century Gothic" pitchFamily="34" charset="0"/>
                <a:cs typeface="BrowalliaUPC" pitchFamily="34" charset="-34"/>
              </a:rPr>
              <a:t>20000</a:t>
            </a:r>
            <a:r>
              <a:rPr lang="ca-ES" sz="2000" dirty="0" smtClean="0">
                <a:solidFill>
                  <a:schemeClr val="bg1"/>
                </a:solidFill>
                <a:latin typeface="Century Gothic" pitchFamily="34" charset="0"/>
                <a:cs typeface="BrowalliaUPC" pitchFamily="34" charset="-34"/>
              </a:rPr>
              <a:t>€</a:t>
            </a:r>
          </a:p>
          <a:p>
            <a:endParaRPr lang="ca-ES" sz="2000" dirty="0" smtClean="0">
              <a:solidFill>
                <a:schemeClr val="bg1"/>
              </a:solidFill>
              <a:latin typeface="Century Gothic" pitchFamily="34" charset="0"/>
              <a:cs typeface="BrowalliaUPC" pitchFamily="34" charset="-34"/>
            </a:endParaRPr>
          </a:p>
          <a:p>
            <a:r>
              <a:rPr lang="ca-ES" sz="2000" dirty="0" smtClean="0">
                <a:solidFill>
                  <a:schemeClr val="bg1"/>
                </a:solidFill>
                <a:latin typeface="Century Gothic" pitchFamily="34" charset="0"/>
                <a:cs typeface="BrowalliaUPC" pitchFamily="34" charset="-34"/>
              </a:rPr>
              <a:t>Presentació </a:t>
            </a:r>
            <a:r>
              <a:rPr lang="ca-ES" sz="2000" dirty="0" smtClean="0">
                <a:solidFill>
                  <a:schemeClr val="bg1"/>
                </a:solidFill>
                <a:latin typeface="Century Gothic" pitchFamily="34" charset="0"/>
                <a:cs typeface="BrowalliaUPC" pitchFamily="34" charset="-34"/>
              </a:rPr>
              <a:t>de projectes: </a:t>
            </a:r>
            <a:r>
              <a:rPr lang="ca-ES" sz="2000" dirty="0" err="1" smtClean="0">
                <a:solidFill>
                  <a:schemeClr val="bg1"/>
                </a:solidFill>
                <a:latin typeface="Century Gothic" pitchFamily="34" charset="0"/>
                <a:cs typeface="BrowalliaUPC" pitchFamily="34" charset="-34"/>
              </a:rPr>
              <a:t>AMPAs</a:t>
            </a:r>
            <a:r>
              <a:rPr lang="ca-ES" sz="2000" dirty="0" smtClean="0">
                <a:solidFill>
                  <a:schemeClr val="bg1"/>
                </a:solidFill>
                <a:latin typeface="Century Gothic" pitchFamily="34" charset="0"/>
                <a:cs typeface="BrowalliaUPC" pitchFamily="34" charset="-34"/>
              </a:rPr>
              <a:t>/</a:t>
            </a:r>
            <a:r>
              <a:rPr lang="ca-ES" sz="2000" dirty="0" err="1" smtClean="0">
                <a:solidFill>
                  <a:schemeClr val="bg1"/>
                </a:solidFill>
                <a:latin typeface="Century Gothic" pitchFamily="34" charset="0"/>
                <a:cs typeface="BrowalliaUPC" pitchFamily="34" charset="-34"/>
              </a:rPr>
              <a:t>AFAs</a:t>
            </a:r>
            <a:endParaRPr lang="ca-ES" sz="2000" dirty="0" smtClean="0">
              <a:solidFill>
                <a:schemeClr val="bg1"/>
              </a:solidFill>
              <a:latin typeface="Century Gothic" pitchFamily="34" charset="0"/>
              <a:cs typeface="BrowalliaUPC" pitchFamily="34" charset="-34"/>
            </a:endParaRPr>
          </a:p>
          <a:p>
            <a:endParaRPr lang="ca-ES" sz="2000" dirty="0">
              <a:solidFill>
                <a:schemeClr val="bg1"/>
              </a:solidFill>
              <a:latin typeface="Century Gothic" pitchFamily="34" charset="0"/>
              <a:cs typeface="BrowalliaUPC" pitchFamily="34" charset="-34"/>
            </a:endParaRPr>
          </a:p>
          <a:p>
            <a:pPr lvl="1">
              <a:buFont typeface="Arial" pitchFamily="34" charset="0"/>
              <a:buChar char="•"/>
            </a:pPr>
            <a:r>
              <a:rPr lang="ca-ES" sz="2000" dirty="0" smtClean="0">
                <a:solidFill>
                  <a:schemeClr val="bg1"/>
                </a:solidFill>
                <a:latin typeface="Century Gothic" pitchFamily="34" charset="0"/>
                <a:cs typeface="BrowalliaUPC" pitchFamily="34" charset="-34"/>
              </a:rPr>
              <a:t>S’han presentat </a:t>
            </a:r>
            <a:r>
              <a:rPr lang="ca-ES" sz="2000" b="1" dirty="0" smtClean="0">
                <a:solidFill>
                  <a:schemeClr val="bg1"/>
                </a:solidFill>
                <a:latin typeface="Century Gothic" pitchFamily="34" charset="0"/>
                <a:cs typeface="BrowalliaUPC" pitchFamily="34" charset="-34"/>
              </a:rPr>
              <a:t>41 projectes </a:t>
            </a:r>
            <a:r>
              <a:rPr lang="ca-ES" sz="2000" dirty="0" smtClean="0">
                <a:solidFill>
                  <a:schemeClr val="bg1"/>
                </a:solidFill>
                <a:latin typeface="Century Gothic" pitchFamily="34" charset="0"/>
                <a:cs typeface="BrowalliaUPC" pitchFamily="34" charset="-34"/>
              </a:rPr>
              <a:t>de </a:t>
            </a:r>
            <a:r>
              <a:rPr lang="ca-ES" sz="2000" b="1" dirty="0" smtClean="0">
                <a:solidFill>
                  <a:schemeClr val="bg1"/>
                </a:solidFill>
                <a:latin typeface="Century Gothic" pitchFamily="34" charset="0"/>
                <a:cs typeface="BrowalliaUPC" pitchFamily="34" charset="-34"/>
              </a:rPr>
              <a:t>13 </a:t>
            </a:r>
            <a:r>
              <a:rPr lang="ca-ES" sz="2000" b="1" dirty="0" err="1" smtClean="0">
                <a:solidFill>
                  <a:schemeClr val="bg1"/>
                </a:solidFill>
                <a:latin typeface="Century Gothic" pitchFamily="34" charset="0"/>
                <a:cs typeface="BrowalliaUPC" pitchFamily="34" charset="-34"/>
              </a:rPr>
              <a:t>AMPAs</a:t>
            </a:r>
            <a:r>
              <a:rPr lang="ca-ES" sz="2000" b="1" dirty="0" smtClean="0">
                <a:solidFill>
                  <a:schemeClr val="bg1"/>
                </a:solidFill>
                <a:latin typeface="Century Gothic" pitchFamily="34" charset="0"/>
                <a:cs typeface="BrowalliaUPC" pitchFamily="34" charset="-34"/>
              </a:rPr>
              <a:t>/</a:t>
            </a:r>
            <a:r>
              <a:rPr lang="ca-ES" sz="2000" b="1" dirty="0" err="1" smtClean="0">
                <a:solidFill>
                  <a:schemeClr val="bg1"/>
                </a:solidFill>
                <a:latin typeface="Century Gothic" pitchFamily="34" charset="0"/>
                <a:cs typeface="BrowalliaUPC" pitchFamily="34" charset="-34"/>
              </a:rPr>
              <a:t>AFAs</a:t>
            </a:r>
            <a:r>
              <a:rPr lang="ca-ES" sz="2000" b="1" dirty="0" smtClean="0">
                <a:solidFill>
                  <a:schemeClr val="bg1"/>
                </a:solidFill>
                <a:latin typeface="Century Gothic" pitchFamily="34" charset="0"/>
                <a:cs typeface="BrowalliaUPC" pitchFamily="34" charset="-34"/>
              </a:rPr>
              <a:t> </a:t>
            </a:r>
            <a:r>
              <a:rPr lang="ca-ES" sz="2000" dirty="0" smtClean="0">
                <a:solidFill>
                  <a:schemeClr val="bg1"/>
                </a:solidFill>
                <a:latin typeface="Century Gothic" pitchFamily="34" charset="0"/>
                <a:cs typeface="BrowalliaUPC" pitchFamily="34" charset="-34"/>
              </a:rPr>
              <a:t>diferents. </a:t>
            </a:r>
          </a:p>
          <a:p>
            <a:pPr lvl="1">
              <a:buFont typeface="Arial" pitchFamily="34" charset="0"/>
              <a:buChar char="•"/>
            </a:pPr>
            <a:r>
              <a:rPr lang="ca-ES" sz="2000" dirty="0" smtClean="0">
                <a:solidFill>
                  <a:schemeClr val="bg1"/>
                </a:solidFill>
                <a:latin typeface="Century Gothic" pitchFamily="34" charset="0"/>
                <a:cs typeface="BrowalliaUPC" pitchFamily="34" charset="-34"/>
              </a:rPr>
              <a:t>Projectes admesos </a:t>
            </a:r>
            <a:r>
              <a:rPr lang="ca-ES" sz="2000" b="1" dirty="0" smtClean="0">
                <a:solidFill>
                  <a:schemeClr val="bg1"/>
                </a:solidFill>
                <a:latin typeface="Century Gothic" pitchFamily="34" charset="0"/>
                <a:cs typeface="BrowalliaUPC" pitchFamily="34" charset="-34"/>
              </a:rPr>
              <a:t>a fase de votació: 28</a:t>
            </a:r>
          </a:p>
          <a:p>
            <a:pPr>
              <a:buFont typeface="Arial" pitchFamily="34" charset="0"/>
              <a:buChar char="•"/>
            </a:pPr>
            <a:endParaRPr lang="ca-ES" sz="2000" dirty="0">
              <a:solidFill>
                <a:schemeClr val="bg1"/>
              </a:solidFill>
              <a:latin typeface="Century Gothic" pitchFamily="34" charset="0"/>
              <a:cs typeface="BrowalliaUPC" pitchFamily="34" charset="-34"/>
            </a:endParaRPr>
          </a:p>
          <a:p>
            <a:r>
              <a:rPr lang="ca-ES" sz="2000" dirty="0" smtClean="0">
                <a:solidFill>
                  <a:schemeClr val="bg1"/>
                </a:solidFill>
                <a:latin typeface="Century Gothic" pitchFamily="34" charset="0"/>
                <a:cs typeface="BrowalliaUPC" pitchFamily="34" charset="-34"/>
              </a:rPr>
              <a:t>Votació de projectes: Famílies amb infants i joves escolaritzats</a:t>
            </a:r>
          </a:p>
          <a:p>
            <a:endParaRPr lang="ca-ES" sz="2000" dirty="0">
              <a:solidFill>
                <a:schemeClr val="bg1"/>
              </a:solidFill>
              <a:latin typeface="Century Gothic" pitchFamily="34" charset="0"/>
              <a:cs typeface="BrowalliaUPC" pitchFamily="34" charset="-34"/>
            </a:endParaRPr>
          </a:p>
          <a:p>
            <a:pPr lvl="1">
              <a:buFont typeface="Arial" pitchFamily="34" charset="0"/>
              <a:buChar char="•"/>
            </a:pPr>
            <a:r>
              <a:rPr lang="ca-ES" sz="2000" dirty="0" smtClean="0">
                <a:solidFill>
                  <a:schemeClr val="bg1"/>
                </a:solidFill>
                <a:latin typeface="Century Gothic" pitchFamily="34" charset="0"/>
                <a:cs typeface="BrowalliaUPC" pitchFamily="34" charset="-34"/>
              </a:rPr>
              <a:t>Han votat un total de </a:t>
            </a:r>
            <a:r>
              <a:rPr lang="ca-ES" sz="2000" b="1" dirty="0" smtClean="0">
                <a:solidFill>
                  <a:schemeClr val="bg1"/>
                </a:solidFill>
                <a:latin typeface="Century Gothic" pitchFamily="34" charset="0"/>
                <a:cs typeface="BrowalliaUPC" pitchFamily="34" charset="-34"/>
              </a:rPr>
              <a:t>242 famílies</a:t>
            </a:r>
          </a:p>
          <a:p>
            <a:pPr>
              <a:buFont typeface="Arial" pitchFamily="34" charset="0"/>
              <a:buChar char="•"/>
            </a:pPr>
            <a:endParaRPr lang="ca-ES" dirty="0">
              <a:solidFill>
                <a:schemeClr val="bg1"/>
              </a:solidFill>
              <a:latin typeface="Century Gothic" pitchFamily="34" charset="0"/>
              <a:cs typeface="BrowalliaUPC" pitchFamily="34" charset="-34"/>
            </a:endParaRPr>
          </a:p>
          <a:p>
            <a:pPr>
              <a:buFont typeface="Arial" pitchFamily="34" charset="0"/>
              <a:buChar char="•"/>
            </a:pPr>
            <a:endParaRPr lang="ca-ES" dirty="0">
              <a:solidFill>
                <a:schemeClr val="bg1"/>
              </a:solidFill>
              <a:latin typeface="Century Gothic" pitchFamily="34" charset="0"/>
              <a:cs typeface="BrowalliaUPC" pitchFamily="34" charset="-34"/>
            </a:endParaRPr>
          </a:p>
        </p:txBody>
      </p:sp>
      <p:graphicFrame>
        <p:nvGraphicFramePr>
          <p:cNvPr id="8" name="7 Diagrama"/>
          <p:cNvGraphicFramePr/>
          <p:nvPr/>
        </p:nvGraphicFramePr>
        <p:xfrm>
          <a:off x="3491880" y="4293096"/>
          <a:ext cx="4798538" cy="1571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116632" y="0"/>
            <a:ext cx="10706487" cy="685800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ca-ES" sz="5400" dirty="0" smtClean="0">
                <a:solidFill>
                  <a:schemeClr val="accent1">
                    <a:lumMod val="75000"/>
                  </a:schemeClr>
                </a:solidFill>
                <a:latin typeface="Bodoni MT" pitchFamily="18" charset="0"/>
              </a:rPr>
              <a:t>   </a:t>
            </a:r>
            <a:endParaRPr lang="ca-ES" sz="5400" dirty="0">
              <a:solidFill>
                <a:schemeClr val="accent1">
                  <a:lumMod val="75000"/>
                </a:schemeClr>
              </a:solidFill>
              <a:latin typeface="Bodoni MT" pitchFamily="18" charset="0"/>
            </a:endParaRPr>
          </a:p>
        </p:txBody>
      </p:sp>
      <p:sp>
        <p:nvSpPr>
          <p:cNvPr id="5" name="4 CuadroTexto"/>
          <p:cNvSpPr txBox="1"/>
          <p:nvPr/>
        </p:nvSpPr>
        <p:spPr>
          <a:xfrm>
            <a:off x="323528" y="2276872"/>
            <a:ext cx="7920880" cy="400110"/>
          </a:xfrm>
          <a:prstGeom prst="rect">
            <a:avLst/>
          </a:prstGeom>
          <a:noFill/>
        </p:spPr>
        <p:txBody>
          <a:bodyPr wrap="square" rtlCol="0">
            <a:spAutoFit/>
          </a:bodyPr>
          <a:lstStyle/>
          <a:p>
            <a:r>
              <a:rPr lang="ca-ES" sz="2000" dirty="0" smtClean="0">
                <a:solidFill>
                  <a:schemeClr val="bg1"/>
                </a:solidFill>
                <a:latin typeface="Bodoni MT" pitchFamily="18" charset="0"/>
                <a:ea typeface="Batang" pitchFamily="18" charset="-127"/>
              </a:rPr>
              <a:t> </a:t>
            </a:r>
            <a:endParaRPr lang="ca-ES" sz="2000" dirty="0">
              <a:solidFill>
                <a:schemeClr val="bg1"/>
              </a:solidFill>
              <a:latin typeface="Bodoni MT" pitchFamily="18" charset="0"/>
              <a:ea typeface="Batang" pitchFamily="18" charset="-127"/>
            </a:endParaRPr>
          </a:p>
        </p:txBody>
      </p:sp>
      <p:sp>
        <p:nvSpPr>
          <p:cNvPr id="6" name="5 CuadroTexto"/>
          <p:cNvSpPr txBox="1"/>
          <p:nvPr/>
        </p:nvSpPr>
        <p:spPr>
          <a:xfrm>
            <a:off x="539552" y="1988840"/>
            <a:ext cx="7992888" cy="369332"/>
          </a:xfrm>
          <a:prstGeom prst="rect">
            <a:avLst/>
          </a:prstGeom>
          <a:noFill/>
        </p:spPr>
        <p:txBody>
          <a:bodyPr wrap="square" rtlCol="0">
            <a:spAutoFit/>
          </a:bodyPr>
          <a:lstStyle/>
          <a:p>
            <a:pPr>
              <a:buFont typeface="Arial" pitchFamily="34" charset="0"/>
              <a:buChar char="•"/>
            </a:pPr>
            <a:endParaRPr lang="ca-ES" dirty="0">
              <a:solidFill>
                <a:schemeClr val="bg1"/>
              </a:solidFill>
              <a:latin typeface="Century Gothic" pitchFamily="34" charset="0"/>
              <a:cs typeface="BrowalliaUPC" pitchFamily="34" charset="-34"/>
            </a:endParaRPr>
          </a:p>
        </p:txBody>
      </p:sp>
      <p:sp>
        <p:nvSpPr>
          <p:cNvPr id="7" name="6 Rectángulo"/>
          <p:cNvSpPr/>
          <p:nvPr/>
        </p:nvSpPr>
        <p:spPr>
          <a:xfrm>
            <a:off x="1403648" y="3140968"/>
            <a:ext cx="7580473" cy="923330"/>
          </a:xfrm>
          <a:prstGeom prst="rect">
            <a:avLst/>
          </a:prstGeom>
        </p:spPr>
        <p:txBody>
          <a:bodyPr wrap="none">
            <a:spAutoFit/>
          </a:bodyPr>
          <a:lstStyle/>
          <a:p>
            <a:r>
              <a:rPr lang="ca-ES" sz="5400" dirty="0" smtClean="0">
                <a:solidFill>
                  <a:schemeClr val="tx2">
                    <a:lumMod val="50000"/>
                  </a:schemeClr>
                </a:solidFill>
                <a:latin typeface="Bodoni MT" pitchFamily="18" charset="0"/>
              </a:rPr>
              <a:t>Resultats de les votacions</a:t>
            </a:r>
            <a:endParaRPr lang="ca-ES" sz="5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Els projectes</a:t>
            </a:r>
            <a:endParaRPr lang="ca-ES" dirty="0"/>
          </a:p>
        </p:txBody>
      </p:sp>
      <p:sp>
        <p:nvSpPr>
          <p:cNvPr id="4" name="3 Marcador de contenido"/>
          <p:cNvSpPr>
            <a:spLocks noGrp="1"/>
          </p:cNvSpPr>
          <p:nvPr>
            <p:ph idx="1"/>
          </p:nvPr>
        </p:nvSpPr>
        <p:spPr/>
        <p:txBody>
          <a:bodyPr/>
          <a:lstStyle/>
          <a:p>
            <a:endParaRPr lang="ca-ES" dirty="0"/>
          </a:p>
        </p:txBody>
      </p:sp>
      <p:pic>
        <p:nvPicPr>
          <p:cNvPr id="3074" name="Picture 2" descr="http://www.bergueda.cat/wp-content/uploads/2019/04/participem-educar-ccbergueda-2019-1.png"/>
          <p:cNvPicPr>
            <a:picLocks noChangeAspect="1" noChangeArrowheads="1"/>
          </p:cNvPicPr>
          <p:nvPr/>
        </p:nvPicPr>
        <p:blipFill>
          <a:blip r:embed="rId2" cstate="print"/>
          <a:srcRect/>
          <a:stretch>
            <a:fillRect/>
          </a:stretch>
        </p:blipFill>
        <p:spPr bwMode="auto">
          <a:xfrm>
            <a:off x="0" y="0"/>
            <a:ext cx="9190324"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6" name="5 Marcador de contenido"/>
          <p:cNvSpPr>
            <a:spLocks noGrp="1"/>
          </p:cNvSpPr>
          <p:nvPr>
            <p:ph idx="1"/>
          </p:nvPr>
        </p:nvSpPr>
        <p:spPr>
          <a:xfrm>
            <a:off x="611560" y="260648"/>
            <a:ext cx="8075240" cy="6336704"/>
          </a:xfrm>
          <a:solidFill>
            <a:schemeClr val="bg1"/>
          </a:solidFill>
        </p:spPr>
        <p:txBody>
          <a:bodyPr/>
          <a:lstStyle/>
          <a:p>
            <a:pPr>
              <a:buNone/>
            </a:pPr>
            <a:r>
              <a:rPr lang="ca-ES" dirty="0" smtClean="0"/>
              <a:t>  </a:t>
            </a:r>
            <a:endParaRPr lang="ca-ES" dirty="0"/>
          </a:p>
        </p:txBody>
      </p:sp>
      <p:graphicFrame>
        <p:nvGraphicFramePr>
          <p:cNvPr id="5" name="4 Tabla"/>
          <p:cNvGraphicFramePr>
            <a:graphicFrameLocks noGrp="1"/>
          </p:cNvGraphicFramePr>
          <p:nvPr/>
        </p:nvGraphicFramePr>
        <p:xfrm>
          <a:off x="2123728" y="404665"/>
          <a:ext cx="5040560" cy="6048670"/>
        </p:xfrm>
        <a:graphic>
          <a:graphicData uri="http://schemas.openxmlformats.org/drawingml/2006/table">
            <a:tbl>
              <a:tblPr/>
              <a:tblGrid>
                <a:gridCol w="1007164"/>
                <a:gridCol w="4033396"/>
              </a:tblGrid>
              <a:tr h="930318">
                <a:tc gridSpan="2">
                  <a:txBody>
                    <a:bodyPr/>
                    <a:lstStyle/>
                    <a:p>
                      <a:pPr>
                        <a:spcAft>
                          <a:spcPts val="0"/>
                        </a:spcAft>
                      </a:pPr>
                      <a:endParaRPr lang="ca-ES" sz="1000" b="1" dirty="0" smtClean="0">
                        <a:solidFill>
                          <a:srgbClr val="4F6228"/>
                        </a:solidFill>
                        <a:latin typeface="Calibri"/>
                        <a:ea typeface="Times New Roman"/>
                        <a:cs typeface="Times New Roman"/>
                      </a:endParaRPr>
                    </a:p>
                    <a:p>
                      <a:pPr>
                        <a:spcAft>
                          <a:spcPts val="0"/>
                        </a:spcAft>
                      </a:pPr>
                      <a:endParaRPr lang="ca-ES" sz="1000" b="1" dirty="0" smtClean="0">
                        <a:solidFill>
                          <a:srgbClr val="4F6228"/>
                        </a:solidFill>
                        <a:latin typeface="Calibri"/>
                        <a:ea typeface="Times New Roman"/>
                        <a:cs typeface="Times New Roman"/>
                      </a:endParaRPr>
                    </a:p>
                    <a:p>
                      <a:pPr algn="ctr">
                        <a:spcAft>
                          <a:spcPts val="0"/>
                        </a:spcAft>
                      </a:pPr>
                      <a:r>
                        <a:rPr lang="ca-ES" sz="1000" b="1" dirty="0" smtClean="0">
                          <a:solidFill>
                            <a:srgbClr val="4F6228"/>
                          </a:solidFill>
                          <a:latin typeface="Calibri"/>
                          <a:ea typeface="Times New Roman"/>
                          <a:cs typeface="Times New Roman"/>
                        </a:rPr>
                        <a:t>AMPA /AFA: </a:t>
                      </a:r>
                      <a:r>
                        <a:rPr lang="ca-ES" sz="1800" b="1" kern="1200" dirty="0" smtClean="0">
                          <a:solidFill>
                            <a:schemeClr val="tx1"/>
                          </a:solidFill>
                          <a:latin typeface="+mn-lt"/>
                          <a:ea typeface="+mn-ea"/>
                          <a:cs typeface="+mn-cs"/>
                        </a:rPr>
                        <a:t>PRINCESA LÀSCARIS DE CASSERRES </a:t>
                      </a:r>
                      <a:endParaRPr lang="ca-ES" sz="10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524595">
                <a:tc>
                  <a:txBody>
                    <a:bodyPr/>
                    <a:lstStyle/>
                    <a:p>
                      <a:pPr>
                        <a:spcAft>
                          <a:spcPts val="0"/>
                        </a:spcAft>
                      </a:pPr>
                      <a:r>
                        <a:rPr lang="ca-ES" sz="1100" b="1" dirty="0">
                          <a:solidFill>
                            <a:schemeClr val="bg2">
                              <a:lumMod val="10000"/>
                            </a:schemeClr>
                          </a:solidFill>
                          <a:latin typeface="Calibri"/>
                          <a:ea typeface="Times New Roman"/>
                          <a:cs typeface="Times New Roman"/>
                        </a:rPr>
                        <a:t>Projecte </a:t>
                      </a:r>
                      <a:endParaRPr lang="ca-ES" sz="1100" dirty="0">
                        <a:solidFill>
                          <a:schemeClr val="bg2">
                            <a:lumMod val="10000"/>
                          </a:schemeClr>
                        </a:solidFill>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ca-ES" sz="1200" kern="1200" dirty="0" smtClean="0">
                          <a:solidFill>
                            <a:schemeClr val="bg2">
                              <a:lumMod val="10000"/>
                            </a:schemeClr>
                          </a:solidFill>
                          <a:latin typeface="+mn-lt"/>
                          <a:ea typeface="+mn-ea"/>
                          <a:cs typeface="+mn-cs"/>
                        </a:rPr>
                        <a:t>Nom del projecte:  JUGUEM PER ATURAR EL BULLING, Prevenció de l’assetjament escolar</a:t>
                      </a:r>
                      <a:endParaRPr lang="ca-ES" sz="1200" kern="1200" dirty="0">
                        <a:solidFill>
                          <a:schemeClr val="bg2">
                            <a:lumMod val="10000"/>
                          </a:schemeClr>
                        </a:solidFill>
                        <a:latin typeface="+mn-lt"/>
                        <a:ea typeface="+mn-ea"/>
                        <a:cs typeface="+mn-cs"/>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7025">
                <a:tc gridSpan="2">
                  <a:txBody>
                    <a:bodyPr/>
                    <a:lstStyle/>
                    <a:p>
                      <a:endParaRPr lang="ca-ES" sz="1100" kern="1200" dirty="0" smtClean="0">
                        <a:solidFill>
                          <a:schemeClr val="bg2">
                            <a:lumMod val="10000"/>
                          </a:schemeClr>
                        </a:solidFill>
                        <a:latin typeface="+mn-lt"/>
                        <a:ea typeface="+mn-ea"/>
                        <a:cs typeface="+mn-cs"/>
                      </a:endParaRPr>
                    </a:p>
                    <a:p>
                      <a:endParaRPr lang="ca-ES" sz="1100" kern="1200" dirty="0" smtClean="0">
                        <a:solidFill>
                          <a:schemeClr val="bg2">
                            <a:lumMod val="10000"/>
                          </a:schemeClr>
                        </a:solidFill>
                        <a:latin typeface="+mn-lt"/>
                        <a:ea typeface="+mn-ea"/>
                        <a:cs typeface="+mn-cs"/>
                      </a:endParaRPr>
                    </a:p>
                    <a:p>
                      <a:endParaRPr lang="ca-ES" sz="1100" kern="1200" dirty="0" smtClean="0">
                        <a:solidFill>
                          <a:schemeClr val="bg2">
                            <a:lumMod val="10000"/>
                          </a:schemeClr>
                        </a:solidFill>
                        <a:latin typeface="+mn-lt"/>
                        <a:ea typeface="+mn-ea"/>
                        <a:cs typeface="+mn-cs"/>
                      </a:endParaRPr>
                    </a:p>
                    <a:p>
                      <a:r>
                        <a:rPr lang="ca-ES" sz="1200" kern="1200" dirty="0" smtClean="0">
                          <a:solidFill>
                            <a:schemeClr val="bg2">
                              <a:lumMod val="10000"/>
                            </a:schemeClr>
                          </a:solidFill>
                          <a:latin typeface="+mn-lt"/>
                          <a:ea typeface="+mn-ea"/>
                          <a:cs typeface="+mn-cs"/>
                        </a:rPr>
                        <a:t>L’assetjament escolar és una realitat als centres educatius i per prevenir-lo, detectar-lo actuar-hi es necessiten eines. Hi ha diversos tallers que es poden portar a terme en aquesta línia i amb els següents objectius:</a:t>
                      </a:r>
                    </a:p>
                    <a:p>
                      <a:pPr lvl="0"/>
                      <a:r>
                        <a:rPr lang="ca-ES" sz="1200" kern="1200" dirty="0" smtClean="0">
                          <a:solidFill>
                            <a:schemeClr val="bg2">
                              <a:lumMod val="10000"/>
                            </a:schemeClr>
                          </a:solidFill>
                          <a:latin typeface="+mn-lt"/>
                          <a:ea typeface="+mn-ea"/>
                          <a:cs typeface="+mn-cs"/>
                        </a:rPr>
                        <a:t>Desenvolupar les habilitats socio-emocionals dels infants per prevenir i detectar conductes d’assetjament.</a:t>
                      </a:r>
                    </a:p>
                    <a:p>
                      <a:pPr lvl="0"/>
                      <a:r>
                        <a:rPr lang="ca-ES" sz="1200" kern="1200" dirty="0" smtClean="0">
                          <a:solidFill>
                            <a:schemeClr val="bg2">
                              <a:lumMod val="10000"/>
                            </a:schemeClr>
                          </a:solidFill>
                          <a:latin typeface="+mn-lt"/>
                          <a:ea typeface="+mn-ea"/>
                          <a:cs typeface="+mn-cs"/>
                        </a:rPr>
                        <a:t>Afavorir el benestar emocional individual i de grup.</a:t>
                      </a:r>
                    </a:p>
                    <a:p>
                      <a:r>
                        <a:rPr lang="ca-ES" sz="1200" kern="1200" dirty="0" smtClean="0">
                          <a:solidFill>
                            <a:schemeClr val="bg2">
                              <a:lumMod val="10000"/>
                            </a:schemeClr>
                          </a:solidFill>
                          <a:latin typeface="+mn-lt"/>
                          <a:ea typeface="+mn-ea"/>
                          <a:cs typeface="+mn-cs"/>
                        </a:rPr>
                        <a:t>L’Entitat SEER  (salut i educació emocional) realitza tallers per afavorir la introspecció dels nens amb les seves emocions i les emocions dels altres. </a:t>
                      </a:r>
                    </a:p>
                    <a:p>
                      <a:r>
                        <a:rPr lang="ca-ES" sz="1200" kern="1200" dirty="0" smtClean="0">
                          <a:solidFill>
                            <a:schemeClr val="bg2">
                              <a:lumMod val="10000"/>
                            </a:schemeClr>
                          </a:solidFill>
                          <a:latin typeface="+mn-lt"/>
                          <a:ea typeface="+mn-ea"/>
                          <a:cs typeface="+mn-cs"/>
                        </a:rPr>
                        <a:t>Indicat per nens de cicle mitjà i cicle superior.</a:t>
                      </a:r>
                    </a:p>
                    <a:p>
                      <a:r>
                        <a:rPr lang="ca-ES" sz="1200" kern="1200" dirty="0" smtClean="0">
                          <a:solidFill>
                            <a:schemeClr val="bg2">
                              <a:lumMod val="10000"/>
                            </a:schemeClr>
                          </a:solidFill>
                          <a:latin typeface="+mn-lt"/>
                          <a:ea typeface="+mn-ea"/>
                          <a:cs typeface="+mn-cs"/>
                        </a:rPr>
                        <a:t>Els tallers realitzen activitats d’autoconeixement, presa de consciència i cohesió del grup vehiculats a través del joc.</a:t>
                      </a:r>
                      <a:endParaRPr lang="ca-ES" sz="1200" kern="1200" dirty="0">
                        <a:solidFill>
                          <a:schemeClr val="bg2">
                            <a:lumMod val="10000"/>
                          </a:schemeClr>
                        </a:solidFill>
                        <a:latin typeface="+mn-lt"/>
                        <a:ea typeface="+mn-ea"/>
                        <a:cs typeface="+mn-cs"/>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706732">
                <a:tc>
                  <a:txBody>
                    <a:bodyPr/>
                    <a:lstStyle/>
                    <a:p>
                      <a:pPr>
                        <a:spcAft>
                          <a:spcPts val="0"/>
                        </a:spcAft>
                      </a:pPr>
                      <a:r>
                        <a:rPr lang="ca-ES" sz="1000" b="1" dirty="0">
                          <a:solidFill>
                            <a:srgbClr val="000000"/>
                          </a:solidFill>
                          <a:latin typeface="Calibri"/>
                          <a:ea typeface="Times New Roman"/>
                          <a:cs typeface="Times New Roman"/>
                        </a:rPr>
                        <a:t>Pressupost estimat</a:t>
                      </a:r>
                      <a:endParaRPr lang="ca-ES" sz="1000" dirty="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50" dirty="0" smtClean="0">
                          <a:solidFill>
                            <a:schemeClr val="bg2">
                              <a:lumMod val="10000"/>
                            </a:schemeClr>
                          </a:solidFill>
                          <a:latin typeface="Calibri"/>
                          <a:ea typeface="Times New Roman"/>
                          <a:cs typeface="Times New Roman"/>
                        </a:rPr>
                        <a:t>200</a:t>
                      </a:r>
                      <a:r>
                        <a:rPr lang="ca-ES" sz="1050" baseline="0" dirty="0" smtClean="0">
                          <a:solidFill>
                            <a:schemeClr val="bg2">
                              <a:lumMod val="10000"/>
                            </a:schemeClr>
                          </a:solidFill>
                          <a:latin typeface="Calibri"/>
                          <a:ea typeface="Times New Roman"/>
                          <a:cs typeface="Times New Roman"/>
                        </a:rPr>
                        <a:t> € cada escola</a:t>
                      </a:r>
                    </a:p>
                    <a:p>
                      <a:pPr>
                        <a:spcAft>
                          <a:spcPts val="0"/>
                        </a:spcAft>
                      </a:pPr>
                      <a:r>
                        <a:rPr lang="ca-ES" sz="1050" baseline="0" dirty="0" smtClean="0">
                          <a:solidFill>
                            <a:schemeClr val="bg2">
                              <a:lumMod val="10000"/>
                            </a:schemeClr>
                          </a:solidFill>
                          <a:latin typeface="Calibri"/>
                          <a:ea typeface="Times New Roman"/>
                          <a:cs typeface="Times New Roman"/>
                        </a:rPr>
                        <a:t>X 23 escoles de primària</a:t>
                      </a:r>
                    </a:p>
                    <a:p>
                      <a:pPr>
                        <a:spcAft>
                          <a:spcPts val="0"/>
                        </a:spcAft>
                      </a:pPr>
                      <a:r>
                        <a:rPr lang="ca-ES" sz="1050" dirty="0" smtClean="0">
                          <a:solidFill>
                            <a:schemeClr val="bg2">
                              <a:lumMod val="10000"/>
                            </a:schemeClr>
                          </a:solidFill>
                          <a:latin typeface="Calibri"/>
                          <a:ea typeface="Times New Roman"/>
                          <a:cs typeface="Times New Roman"/>
                        </a:rPr>
                        <a:t>4600€</a:t>
                      </a:r>
                      <a:endParaRPr lang="ca-ES" sz="105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6" name="5 Marcador de contenido"/>
          <p:cNvSpPr>
            <a:spLocks noGrp="1"/>
          </p:cNvSpPr>
          <p:nvPr>
            <p:ph idx="1"/>
          </p:nvPr>
        </p:nvSpPr>
        <p:spPr>
          <a:xfrm>
            <a:off x="611560" y="260648"/>
            <a:ext cx="8075240" cy="6336704"/>
          </a:xfrm>
          <a:solidFill>
            <a:schemeClr val="bg1"/>
          </a:solidFill>
        </p:spPr>
        <p:txBody>
          <a:bodyPr/>
          <a:lstStyle/>
          <a:p>
            <a:pPr>
              <a:buNone/>
            </a:pPr>
            <a:r>
              <a:rPr lang="ca-ES" dirty="0" smtClean="0"/>
              <a:t>  </a:t>
            </a:r>
            <a:endParaRPr lang="ca-ES" dirty="0"/>
          </a:p>
        </p:txBody>
      </p:sp>
      <p:graphicFrame>
        <p:nvGraphicFramePr>
          <p:cNvPr id="5" name="4 Tabla"/>
          <p:cNvGraphicFramePr>
            <a:graphicFrameLocks noGrp="1"/>
          </p:cNvGraphicFramePr>
          <p:nvPr/>
        </p:nvGraphicFramePr>
        <p:xfrm>
          <a:off x="1331640" y="404665"/>
          <a:ext cx="6552728" cy="5904656"/>
        </p:xfrm>
        <a:graphic>
          <a:graphicData uri="http://schemas.openxmlformats.org/drawingml/2006/table">
            <a:tbl>
              <a:tblPr/>
              <a:tblGrid>
                <a:gridCol w="1309314"/>
                <a:gridCol w="5243414"/>
              </a:tblGrid>
              <a:tr h="908168">
                <a:tc gridSpan="2">
                  <a:txBody>
                    <a:bodyPr/>
                    <a:lstStyle/>
                    <a:p>
                      <a:pPr>
                        <a:spcAft>
                          <a:spcPts val="0"/>
                        </a:spcAft>
                      </a:pPr>
                      <a:endParaRPr lang="ca-ES" sz="1000" b="1" dirty="0" smtClean="0">
                        <a:solidFill>
                          <a:srgbClr val="4F6228"/>
                        </a:solidFill>
                        <a:latin typeface="Calibri"/>
                        <a:ea typeface="Times New Roman"/>
                        <a:cs typeface="Times New Roman"/>
                      </a:endParaRPr>
                    </a:p>
                    <a:p>
                      <a:pPr>
                        <a:spcAft>
                          <a:spcPts val="0"/>
                        </a:spcAft>
                      </a:pPr>
                      <a:endParaRPr lang="ca-ES" sz="1000" b="1" dirty="0" smtClean="0">
                        <a:solidFill>
                          <a:srgbClr val="4F6228"/>
                        </a:solidFill>
                        <a:latin typeface="Calibri"/>
                        <a:ea typeface="Times New Roman"/>
                        <a:cs typeface="Times New Roman"/>
                      </a:endParaRPr>
                    </a:p>
                    <a:p>
                      <a:pPr algn="ctr">
                        <a:spcAft>
                          <a:spcPts val="0"/>
                        </a:spcAft>
                      </a:pPr>
                      <a:r>
                        <a:rPr lang="ca-ES" sz="1000" b="1" dirty="0" smtClean="0">
                          <a:solidFill>
                            <a:srgbClr val="4F6228"/>
                          </a:solidFill>
                          <a:latin typeface="Calibri"/>
                          <a:ea typeface="Times New Roman"/>
                          <a:cs typeface="Times New Roman"/>
                        </a:rPr>
                        <a:t>AMPA /AFA: </a:t>
                      </a:r>
                      <a:r>
                        <a:rPr lang="ca-ES" sz="1000" b="1" dirty="0" smtClean="0">
                          <a:solidFill>
                            <a:schemeClr val="bg2">
                              <a:lumMod val="10000"/>
                            </a:schemeClr>
                          </a:solidFill>
                          <a:latin typeface="Calibri"/>
                          <a:ea typeface="Times New Roman"/>
                          <a:cs typeface="Times New Roman"/>
                        </a:rPr>
                        <a:t>AMPA Vedruna Berga</a:t>
                      </a:r>
                      <a:endParaRPr lang="ca-ES" sz="10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512105">
                <a:tc>
                  <a:txBody>
                    <a:bodyPr/>
                    <a:lstStyle/>
                    <a:p>
                      <a:pPr>
                        <a:spcAft>
                          <a:spcPts val="0"/>
                        </a:spcAft>
                      </a:pPr>
                      <a:r>
                        <a:rPr lang="ca-ES" sz="1000" b="1" dirty="0">
                          <a:solidFill>
                            <a:srgbClr val="000000"/>
                          </a:solidFill>
                          <a:latin typeface="Calibri"/>
                          <a:ea typeface="Times New Roman"/>
                          <a:cs typeface="Times New Roman"/>
                        </a:rPr>
                        <a:t>Projecte </a:t>
                      </a:r>
                      <a:endParaRPr lang="ca-ES" sz="1000" dirty="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00" dirty="0">
                          <a:latin typeface="Calibri"/>
                          <a:ea typeface="Times New Roman"/>
                          <a:cs typeface="Times New Roman"/>
                        </a:rPr>
                        <a:t>Nom del projecte: </a:t>
                      </a:r>
                      <a:br>
                        <a:rPr lang="ca-ES" sz="1000" dirty="0">
                          <a:latin typeface="Calibri"/>
                          <a:ea typeface="Times New Roman"/>
                          <a:cs typeface="Times New Roman"/>
                        </a:rPr>
                      </a:br>
                      <a:r>
                        <a:rPr lang="ca-ES" sz="1000" b="1" dirty="0">
                          <a:solidFill>
                            <a:schemeClr val="bg2">
                              <a:lumMod val="10000"/>
                            </a:schemeClr>
                          </a:solidFill>
                          <a:latin typeface="Calibri"/>
                          <a:ea typeface="Times New Roman"/>
                          <a:cs typeface="Times New Roman"/>
                        </a:rPr>
                        <a:t>Va de Valors. Eduquem les emocions</a:t>
                      </a: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478">
                <a:tc gridSpan="2">
                  <a:txBody>
                    <a:bodyPr/>
                    <a:lstStyle/>
                    <a:p>
                      <a:pPr algn="ctr">
                        <a:spcAft>
                          <a:spcPts val="0"/>
                        </a:spcAft>
                      </a:pPr>
                      <a:r>
                        <a:rPr lang="ca-ES" sz="1050" b="1" dirty="0">
                          <a:solidFill>
                            <a:srgbClr val="4F6228"/>
                          </a:solidFill>
                          <a:latin typeface="Calibri"/>
                          <a:ea typeface="Times New Roman"/>
                          <a:cs typeface="Times New Roman"/>
                        </a:rPr>
                        <a:t>Breu descripció</a:t>
                      </a:r>
                      <a:endParaRPr lang="ca-ES" sz="1050" dirty="0">
                        <a:latin typeface="Cambria"/>
                        <a:ea typeface="Times New Roman"/>
                        <a:cs typeface="Times New Roman"/>
                      </a:endParaRPr>
                    </a:p>
                    <a:p>
                      <a:pPr>
                        <a:spcAft>
                          <a:spcPts val="0"/>
                        </a:spcAft>
                      </a:pPr>
                      <a:r>
                        <a:rPr lang="ca-ES" sz="1100" dirty="0">
                          <a:solidFill>
                            <a:schemeClr val="bg2">
                              <a:lumMod val="10000"/>
                            </a:schemeClr>
                          </a:solidFill>
                          <a:latin typeface="Calibri"/>
                          <a:ea typeface="Times New Roman"/>
                          <a:cs typeface="Times New Roman"/>
                        </a:rPr>
                        <a:t>Gràcies a Sinapsis, a </a:t>
                      </a:r>
                      <a:r>
                        <a:rPr lang="ca-ES" sz="1100" dirty="0" err="1">
                          <a:solidFill>
                            <a:schemeClr val="bg2">
                              <a:lumMod val="10000"/>
                            </a:schemeClr>
                          </a:solidFill>
                          <a:latin typeface="Calibri"/>
                          <a:ea typeface="Times New Roman"/>
                          <a:cs typeface="Times New Roman"/>
                        </a:rPr>
                        <a:t>l'AMPA</a:t>
                      </a:r>
                      <a:r>
                        <a:rPr lang="ca-ES" sz="1100" dirty="0">
                          <a:solidFill>
                            <a:schemeClr val="bg2">
                              <a:lumMod val="10000"/>
                            </a:schemeClr>
                          </a:solidFill>
                          <a:latin typeface="Calibri"/>
                          <a:ea typeface="Times New Roman"/>
                          <a:cs typeface="Times New Roman"/>
                        </a:rPr>
                        <a:t> Vedruna Berga hem descobert Va de Valors, un servei d'educació emocional dirigit a pares i mares, mestres, adolescents i infants.</a:t>
                      </a:r>
                      <a:endParaRPr lang="ca-ES" sz="1100" dirty="0">
                        <a:solidFill>
                          <a:schemeClr val="bg2">
                            <a:lumMod val="10000"/>
                          </a:schemeClr>
                        </a:solidFill>
                        <a:latin typeface="Cambria"/>
                        <a:ea typeface="Times New Roman"/>
                        <a:cs typeface="Times New Roman"/>
                      </a:endParaRPr>
                    </a:p>
                    <a:p>
                      <a:pPr>
                        <a:spcAft>
                          <a:spcPts val="0"/>
                        </a:spcAft>
                      </a:pPr>
                      <a:r>
                        <a:rPr lang="ca-ES" sz="1100" dirty="0">
                          <a:solidFill>
                            <a:schemeClr val="bg2">
                              <a:lumMod val="10000"/>
                            </a:schemeClr>
                          </a:solidFill>
                          <a:latin typeface="Calibri"/>
                          <a:ea typeface="Times New Roman"/>
                          <a:cs typeface="Times New Roman"/>
                        </a:rPr>
                        <a:t/>
                      </a:r>
                      <a:br>
                        <a:rPr lang="ca-ES" sz="1100" dirty="0">
                          <a:solidFill>
                            <a:schemeClr val="bg2">
                              <a:lumMod val="10000"/>
                            </a:schemeClr>
                          </a:solidFill>
                          <a:latin typeface="Calibri"/>
                          <a:ea typeface="Times New Roman"/>
                          <a:cs typeface="Times New Roman"/>
                        </a:rPr>
                      </a:br>
                      <a:r>
                        <a:rPr lang="ca-ES" sz="1100" dirty="0">
                          <a:solidFill>
                            <a:schemeClr val="bg2">
                              <a:lumMod val="10000"/>
                            </a:schemeClr>
                          </a:solidFill>
                          <a:latin typeface="Calibri"/>
                          <a:ea typeface="Times New Roman"/>
                          <a:cs typeface="Times New Roman"/>
                        </a:rPr>
                        <a:t>Des de </a:t>
                      </a:r>
                      <a:r>
                        <a:rPr lang="ca-ES" sz="1100" dirty="0" err="1">
                          <a:solidFill>
                            <a:schemeClr val="bg2">
                              <a:lumMod val="10000"/>
                            </a:schemeClr>
                          </a:solidFill>
                          <a:latin typeface="Calibri"/>
                          <a:ea typeface="Times New Roman"/>
                          <a:cs typeface="Times New Roman"/>
                        </a:rPr>
                        <a:t>l'AMPA</a:t>
                      </a:r>
                      <a:r>
                        <a:rPr lang="ca-ES" sz="1100" dirty="0">
                          <a:solidFill>
                            <a:schemeClr val="bg2">
                              <a:lumMod val="10000"/>
                            </a:schemeClr>
                          </a:solidFill>
                          <a:latin typeface="Calibri"/>
                          <a:ea typeface="Times New Roman"/>
                          <a:cs typeface="Times New Roman"/>
                        </a:rPr>
                        <a:t>, hem detectat que el mon escolar en general, dedica poca atenció a l'educació de les emocions, Va de Valors, ofereix la possibilitat de tractar aquesta problemàtica ajudant-nos a respondre preguntes bàsiques com ara: Què són les emocions? Per a què serveixen? Com identificar-les? Com gestionar-les?</a:t>
                      </a:r>
                      <a:endParaRPr lang="ca-ES" sz="1100" dirty="0">
                        <a:solidFill>
                          <a:schemeClr val="bg2">
                            <a:lumMod val="10000"/>
                          </a:schemeClr>
                        </a:solidFill>
                        <a:latin typeface="Cambria"/>
                        <a:ea typeface="Times New Roman"/>
                        <a:cs typeface="Times New Roman"/>
                      </a:endParaRPr>
                    </a:p>
                    <a:p>
                      <a:pPr>
                        <a:spcAft>
                          <a:spcPts val="0"/>
                        </a:spcAft>
                      </a:pPr>
                      <a:r>
                        <a:rPr lang="ca-ES" sz="1100" dirty="0">
                          <a:solidFill>
                            <a:schemeClr val="bg2">
                              <a:lumMod val="10000"/>
                            </a:schemeClr>
                          </a:solidFill>
                          <a:latin typeface="Calibri"/>
                          <a:ea typeface="Times New Roman"/>
                          <a:cs typeface="Times New Roman"/>
                        </a:rPr>
                        <a:t>Mitjançant un taller d'educació emocional en el qual es realitzen diferents dinàmiques pràctiques, es busquen les respostes a aquestes i altres preguntes sobre temes emocionals i relacionals dirigides a cada segment de la comunitat educativa</a:t>
                      </a:r>
                      <a:r>
                        <a:rPr lang="ca-ES" sz="1100" dirty="0" smtClean="0">
                          <a:solidFill>
                            <a:schemeClr val="bg2">
                              <a:lumMod val="10000"/>
                            </a:schemeClr>
                          </a:solidFill>
                          <a:latin typeface="Calibri"/>
                          <a:ea typeface="Times New Roman"/>
                          <a:cs typeface="Times New Roman"/>
                        </a:rPr>
                        <a:t>.</a:t>
                      </a:r>
                    </a:p>
                    <a:p>
                      <a:pPr>
                        <a:spcAft>
                          <a:spcPts val="0"/>
                        </a:spcAft>
                      </a:pPr>
                      <a:r>
                        <a:rPr lang="ca-ES" sz="1100" dirty="0">
                          <a:solidFill>
                            <a:schemeClr val="bg2">
                              <a:lumMod val="10000"/>
                            </a:schemeClr>
                          </a:solidFill>
                          <a:latin typeface="Calibri"/>
                          <a:ea typeface="Times New Roman"/>
                          <a:cs typeface="Times New Roman"/>
                        </a:rPr>
                        <a:t/>
                      </a:r>
                      <a:br>
                        <a:rPr lang="ca-ES" sz="1100" dirty="0">
                          <a:solidFill>
                            <a:schemeClr val="bg2">
                              <a:lumMod val="10000"/>
                            </a:schemeClr>
                          </a:solidFill>
                          <a:latin typeface="Calibri"/>
                          <a:ea typeface="Times New Roman"/>
                          <a:cs typeface="Times New Roman"/>
                        </a:rPr>
                      </a:br>
                      <a:r>
                        <a:rPr lang="ca-ES" sz="1100" dirty="0">
                          <a:solidFill>
                            <a:schemeClr val="bg2">
                              <a:lumMod val="10000"/>
                            </a:schemeClr>
                          </a:solidFill>
                          <a:latin typeface="Calibri"/>
                          <a:ea typeface="Times New Roman"/>
                          <a:cs typeface="Times New Roman"/>
                        </a:rPr>
                        <a:t>Les competències emocionals, la gestió de conflictes, l'autoestima, la comunicació positiva, el treball en equip, són alguns dels aspectes que les diferents dinàmiques del taller ens ofereix per tractar l'educació emocional</a:t>
                      </a:r>
                      <a:r>
                        <a:rPr lang="ca-ES" sz="1100" dirty="0" smtClean="0">
                          <a:solidFill>
                            <a:schemeClr val="bg2">
                              <a:lumMod val="10000"/>
                            </a:schemeClr>
                          </a:solidFill>
                          <a:latin typeface="Calibri"/>
                          <a:ea typeface="Times New Roman"/>
                          <a:cs typeface="Times New Roman"/>
                        </a:rPr>
                        <a:t>.</a:t>
                      </a:r>
                    </a:p>
                    <a:p>
                      <a:pPr>
                        <a:spcAft>
                          <a:spcPts val="0"/>
                        </a:spcAft>
                      </a:pPr>
                      <a:endParaRPr lang="ca-ES" sz="1100" dirty="0">
                        <a:solidFill>
                          <a:schemeClr val="bg2">
                            <a:lumMod val="10000"/>
                          </a:schemeClr>
                        </a:solidFill>
                        <a:latin typeface="Cambria"/>
                        <a:ea typeface="Times New Roman"/>
                        <a:cs typeface="Times New Roman"/>
                      </a:endParaRPr>
                    </a:p>
                    <a:p>
                      <a:pPr>
                        <a:spcAft>
                          <a:spcPts val="0"/>
                        </a:spcAft>
                      </a:pPr>
                      <a:r>
                        <a:rPr lang="ca-ES" sz="1100" dirty="0">
                          <a:solidFill>
                            <a:schemeClr val="bg2">
                              <a:lumMod val="10000"/>
                            </a:schemeClr>
                          </a:solidFill>
                          <a:latin typeface="Calibri"/>
                          <a:ea typeface="Times New Roman"/>
                          <a:cs typeface="Times New Roman"/>
                        </a:rPr>
                        <a:t>És per això, que des de </a:t>
                      </a:r>
                      <a:r>
                        <a:rPr lang="ca-ES" sz="1100" dirty="0" err="1">
                          <a:solidFill>
                            <a:schemeClr val="bg2">
                              <a:lumMod val="10000"/>
                            </a:schemeClr>
                          </a:solidFill>
                          <a:latin typeface="Calibri"/>
                          <a:ea typeface="Times New Roman"/>
                          <a:cs typeface="Times New Roman"/>
                        </a:rPr>
                        <a:t>l'AMPA</a:t>
                      </a:r>
                      <a:r>
                        <a:rPr lang="ca-ES" sz="1100" dirty="0">
                          <a:solidFill>
                            <a:schemeClr val="bg2">
                              <a:lumMod val="10000"/>
                            </a:schemeClr>
                          </a:solidFill>
                          <a:latin typeface="Calibri"/>
                          <a:ea typeface="Times New Roman"/>
                          <a:cs typeface="Times New Roman"/>
                        </a:rPr>
                        <a:t> Vedruna Berga, creiem que seria interessant, que es proposessin aquests tallers a les diferents escoles de la comarca a través del Consell Comarcal, amb la finalitat de potenciar l'educació de les emocions en l'àmbit escolar, a través de Sinapsis i Va de Valors. Es tracta d'un taller d'unes quatre hores, que es pot realitzar en una mateixa sessió o partir-ho en dos sessions i que requereix un mínim de participació per tal que siguin el màxim de dinàmics possibles, unes vint persones per taller, seria una xifra de participants òptima per un bon desenvolupament de l'activitat.</a:t>
                      </a:r>
                      <a:endParaRPr lang="ca-ES" sz="1100" dirty="0">
                        <a:solidFill>
                          <a:schemeClr val="bg2">
                            <a:lumMod val="10000"/>
                          </a:schemeClr>
                        </a:solidFill>
                        <a:latin typeface="Cambria"/>
                        <a:ea typeface="Times New Roman"/>
                        <a:cs typeface="Times New Roman"/>
                      </a:endParaRPr>
                    </a:p>
                    <a:p>
                      <a:pPr>
                        <a:spcAft>
                          <a:spcPts val="0"/>
                        </a:spcAft>
                      </a:pPr>
                      <a:r>
                        <a:rPr lang="ca-ES" sz="1100" dirty="0" smtClean="0">
                          <a:solidFill>
                            <a:schemeClr val="bg2">
                              <a:lumMod val="10000"/>
                            </a:schemeClr>
                          </a:solidFill>
                          <a:latin typeface="Calibri"/>
                          <a:ea typeface="Times New Roman"/>
                          <a:cs typeface="Times New Roman"/>
                        </a:rPr>
                        <a:t>Esperem que la nostra idea us agradi i en fem partícips a la resta d'escoles del Berguedà</a:t>
                      </a:r>
                      <a:r>
                        <a:rPr lang="ca-ES" sz="1100" dirty="0" smtClean="0">
                          <a:latin typeface="Calibri"/>
                          <a:ea typeface="Times New Roman"/>
                          <a:cs typeface="Times New Roman"/>
                        </a:rPr>
                        <a:t>.</a:t>
                      </a:r>
                      <a:endParaRPr lang="ca-ES" sz="1100" dirty="0">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689905">
                <a:tc>
                  <a:txBody>
                    <a:bodyPr/>
                    <a:lstStyle/>
                    <a:p>
                      <a:pPr>
                        <a:spcAft>
                          <a:spcPts val="0"/>
                        </a:spcAft>
                      </a:pPr>
                      <a:r>
                        <a:rPr lang="ca-ES" sz="1000" b="1">
                          <a:solidFill>
                            <a:srgbClr val="000000"/>
                          </a:solidFill>
                          <a:latin typeface="Calibri"/>
                          <a:ea typeface="Times New Roman"/>
                          <a:cs typeface="Times New Roman"/>
                        </a:rPr>
                        <a:t>Pressupost estimat</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00" dirty="0">
                          <a:solidFill>
                            <a:schemeClr val="bg2">
                              <a:lumMod val="10000"/>
                            </a:schemeClr>
                          </a:solidFill>
                          <a:latin typeface="Calibri"/>
                          <a:ea typeface="Times New Roman"/>
                          <a:cs typeface="Times New Roman"/>
                        </a:rPr>
                        <a:t>2000€ (100 places)</a:t>
                      </a:r>
                      <a:endParaRPr lang="ca-ES" sz="1000" dirty="0">
                        <a:solidFill>
                          <a:schemeClr val="bg2">
                            <a:lumMod val="10000"/>
                          </a:schemeClr>
                        </a:solidFill>
                        <a:latin typeface="Cambria"/>
                        <a:ea typeface="Times New Roman"/>
                        <a:cs typeface="Times New Roman"/>
                      </a:endParaRPr>
                    </a:p>
                    <a:p>
                      <a:pPr>
                        <a:spcAft>
                          <a:spcPts val="0"/>
                        </a:spcAft>
                      </a:pPr>
                      <a:r>
                        <a:rPr lang="ca-ES" sz="1000" dirty="0">
                          <a:solidFill>
                            <a:schemeClr val="bg2">
                              <a:lumMod val="10000"/>
                            </a:schemeClr>
                          </a:solidFill>
                          <a:latin typeface="Calibri"/>
                          <a:ea typeface="Times New Roman"/>
                          <a:cs typeface="Times New Roman"/>
                        </a:rPr>
                        <a:t>El cost de l'activitat és relatiu al nombre de persones (pares i mares, mestres, adolescents o nens i nenes) que participin a l'activitat, però el preu per persona seria de 20 € per tot el taller de quatre hores.</a:t>
                      </a: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  </a:t>
            </a:r>
            <a:endParaRPr lang="ca-ES" dirty="0"/>
          </a:p>
        </p:txBody>
      </p:sp>
      <p:pic>
        <p:nvPicPr>
          <p:cNvPr id="19457" name="Picture 1"/>
          <p:cNvPicPr>
            <a:picLocks noGrp="1" noChangeAspect="1" noChangeArrowheads="1"/>
          </p:cNvPicPr>
          <p:nvPr>
            <p:ph idx="1"/>
          </p:nvPr>
        </p:nvPicPr>
        <p:blipFill>
          <a:blip r:embed="rId2" cstate="print"/>
          <a:srcRect/>
          <a:stretch>
            <a:fillRect/>
          </a:stretch>
        </p:blipFill>
        <p:spPr bwMode="auto">
          <a:xfrm>
            <a:off x="0" y="548680"/>
            <a:ext cx="9540552" cy="5865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  </a:t>
            </a:r>
            <a:endParaRPr lang="ca-E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0" y="404664"/>
            <a:ext cx="9238608" cy="5937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6" name="5 Marcador de contenido"/>
          <p:cNvSpPr>
            <a:spLocks noGrp="1"/>
          </p:cNvSpPr>
          <p:nvPr>
            <p:ph idx="1"/>
          </p:nvPr>
        </p:nvSpPr>
        <p:spPr>
          <a:xfrm>
            <a:off x="611560" y="260648"/>
            <a:ext cx="8075240" cy="6336704"/>
          </a:xfrm>
          <a:solidFill>
            <a:schemeClr val="bg1"/>
          </a:solidFill>
        </p:spPr>
        <p:txBody>
          <a:bodyPr/>
          <a:lstStyle/>
          <a:p>
            <a:pPr>
              <a:buNone/>
            </a:pPr>
            <a:r>
              <a:rPr lang="ca-ES" dirty="0" smtClean="0"/>
              <a:t>  </a:t>
            </a:r>
            <a:endParaRPr lang="ca-ES" dirty="0"/>
          </a:p>
        </p:txBody>
      </p:sp>
      <p:graphicFrame>
        <p:nvGraphicFramePr>
          <p:cNvPr id="5" name="4 Tabla"/>
          <p:cNvGraphicFramePr>
            <a:graphicFrameLocks noGrp="1"/>
          </p:cNvGraphicFramePr>
          <p:nvPr/>
        </p:nvGraphicFramePr>
        <p:xfrm>
          <a:off x="1187624" y="404665"/>
          <a:ext cx="6192688" cy="6179289"/>
        </p:xfrm>
        <a:graphic>
          <a:graphicData uri="http://schemas.openxmlformats.org/drawingml/2006/table">
            <a:tbl>
              <a:tblPr/>
              <a:tblGrid>
                <a:gridCol w="1237373"/>
                <a:gridCol w="4955315"/>
              </a:tblGrid>
              <a:tr h="780282">
                <a:tc gridSpan="2">
                  <a:txBody>
                    <a:bodyPr/>
                    <a:lstStyle/>
                    <a:p>
                      <a:pPr>
                        <a:spcAft>
                          <a:spcPts val="0"/>
                        </a:spcAft>
                      </a:pPr>
                      <a:endParaRPr lang="ca-ES" sz="1000" b="1" dirty="0" smtClean="0">
                        <a:solidFill>
                          <a:srgbClr val="4F6228"/>
                        </a:solidFill>
                        <a:latin typeface="Calibri"/>
                        <a:ea typeface="Times New Roman"/>
                        <a:cs typeface="Times New Roman"/>
                      </a:endParaRPr>
                    </a:p>
                    <a:p>
                      <a:pPr>
                        <a:spcAft>
                          <a:spcPts val="0"/>
                        </a:spcAft>
                      </a:pPr>
                      <a:endParaRPr lang="ca-ES" sz="1000" b="1" dirty="0" smtClean="0">
                        <a:solidFill>
                          <a:srgbClr val="4F6228"/>
                        </a:solidFill>
                        <a:latin typeface="Calibri"/>
                        <a:ea typeface="Times New Roman"/>
                        <a:cs typeface="Times New Roman"/>
                      </a:endParaRPr>
                    </a:p>
                    <a:p>
                      <a:pPr algn="ctr">
                        <a:spcAft>
                          <a:spcPts val="0"/>
                        </a:spcAft>
                      </a:pPr>
                      <a:r>
                        <a:rPr lang="ca-ES" sz="1000" b="1" dirty="0" smtClean="0">
                          <a:solidFill>
                            <a:srgbClr val="4F6228"/>
                          </a:solidFill>
                          <a:latin typeface="Calibri"/>
                          <a:ea typeface="Times New Roman"/>
                          <a:cs typeface="Times New Roman"/>
                        </a:rPr>
                        <a:t>AMPA /AFA: ALFRED MATA</a:t>
                      </a:r>
                      <a:endParaRPr lang="ca-ES" sz="10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439992">
                <a:tc>
                  <a:txBody>
                    <a:bodyPr/>
                    <a:lstStyle/>
                    <a:p>
                      <a:pPr>
                        <a:spcAft>
                          <a:spcPts val="0"/>
                        </a:spcAft>
                      </a:pPr>
                      <a:r>
                        <a:rPr lang="ca-ES" sz="1000" b="1">
                          <a:solidFill>
                            <a:srgbClr val="000000"/>
                          </a:solidFill>
                          <a:latin typeface="Calibri"/>
                          <a:ea typeface="Times New Roman"/>
                          <a:cs typeface="Times New Roman"/>
                        </a:rPr>
                        <a:t>Projecte </a:t>
                      </a:r>
                      <a:endParaRPr lang="ca-ES" sz="100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00" dirty="0">
                          <a:latin typeface="Calibri"/>
                          <a:ea typeface="Times New Roman"/>
                          <a:cs typeface="Times New Roman"/>
                        </a:rPr>
                        <a:t>Nom del projecte: </a:t>
                      </a:r>
                      <a:br>
                        <a:rPr lang="ca-ES" sz="1000" dirty="0">
                          <a:latin typeface="Calibri"/>
                          <a:ea typeface="Times New Roman"/>
                          <a:cs typeface="Times New Roman"/>
                        </a:rPr>
                      </a:br>
                      <a:r>
                        <a:rPr lang="fr-FR" sz="1400" kern="1200" baseline="0" dirty="0" err="1" smtClean="0">
                          <a:solidFill>
                            <a:schemeClr val="bg2">
                              <a:lumMod val="10000"/>
                            </a:schemeClr>
                          </a:solidFill>
                          <a:latin typeface="+mn-lt"/>
                          <a:ea typeface="+mn-ea"/>
                          <a:cs typeface="+mn-cs"/>
                        </a:rPr>
                        <a:t>Avui</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lluny</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és</a:t>
                      </a:r>
                      <a:r>
                        <a:rPr lang="fr-FR" sz="1400" kern="1200" baseline="0" dirty="0" smtClean="0">
                          <a:solidFill>
                            <a:schemeClr val="bg2">
                              <a:lumMod val="10000"/>
                            </a:schemeClr>
                          </a:solidFill>
                          <a:latin typeface="+mn-lt"/>
                          <a:ea typeface="+mn-ea"/>
                          <a:cs typeface="+mn-cs"/>
                        </a:rPr>
                        <a:t> </a:t>
                      </a:r>
                      <a:r>
                        <a:rPr lang="fr-FR" sz="1400" kern="1200" baseline="0" dirty="0" err="1" smtClean="0">
                          <a:solidFill>
                            <a:schemeClr val="bg2">
                              <a:lumMod val="10000"/>
                            </a:schemeClr>
                          </a:solidFill>
                          <a:latin typeface="+mn-lt"/>
                          <a:ea typeface="+mn-ea"/>
                          <a:cs typeface="+mn-cs"/>
                        </a:rPr>
                        <a:t>més</a:t>
                      </a:r>
                      <a:r>
                        <a:rPr lang="fr-FR" sz="1400" kern="1200" baseline="0" dirty="0" smtClean="0">
                          <a:solidFill>
                            <a:schemeClr val="bg2">
                              <a:lumMod val="10000"/>
                            </a:schemeClr>
                          </a:solidFill>
                          <a:latin typeface="+mn-lt"/>
                          <a:ea typeface="+mn-ea"/>
                          <a:cs typeface="+mn-cs"/>
                        </a:rPr>
                        <a:t> a </a:t>
                      </a:r>
                      <a:r>
                        <a:rPr lang="fr-FR" sz="1400" kern="1200" baseline="0" dirty="0" err="1" smtClean="0">
                          <a:solidFill>
                            <a:schemeClr val="bg2">
                              <a:lumMod val="10000"/>
                            </a:schemeClr>
                          </a:solidFill>
                          <a:latin typeface="+mn-lt"/>
                          <a:ea typeface="+mn-ea"/>
                          <a:cs typeface="+mn-cs"/>
                        </a:rPr>
                        <a:t>prop</a:t>
                      </a: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3634">
                <a:tc gridSpan="2">
                  <a:txBody>
                    <a:bodyPr/>
                    <a:lstStyle/>
                    <a:p>
                      <a:pPr algn="ctr">
                        <a:spcAft>
                          <a:spcPts val="0"/>
                        </a:spcAft>
                      </a:pPr>
                      <a:r>
                        <a:rPr lang="ca-ES" sz="1050" b="1" dirty="0">
                          <a:solidFill>
                            <a:srgbClr val="4F6228"/>
                          </a:solidFill>
                          <a:latin typeface="Calibri"/>
                          <a:ea typeface="Times New Roman"/>
                          <a:cs typeface="Times New Roman"/>
                        </a:rPr>
                        <a:t>Breu </a:t>
                      </a:r>
                      <a:r>
                        <a:rPr lang="ca-ES" sz="1050" b="1" dirty="0" smtClean="0">
                          <a:solidFill>
                            <a:srgbClr val="4F6228"/>
                          </a:solidFill>
                          <a:latin typeface="Calibri"/>
                          <a:ea typeface="Times New Roman"/>
                          <a:cs typeface="Times New Roman"/>
                        </a:rPr>
                        <a:t>descripció</a:t>
                      </a:r>
                    </a:p>
                    <a:p>
                      <a:pPr algn="l"/>
                      <a:r>
                        <a:rPr lang="ca-ES" sz="1200" kern="1200" baseline="0" dirty="0" err="1" smtClean="0">
                          <a:solidFill>
                            <a:schemeClr val="bg2">
                              <a:lumMod val="10000"/>
                            </a:schemeClr>
                          </a:solidFill>
                          <a:latin typeface="+mn-lt"/>
                          <a:ea typeface="+mn-ea"/>
                          <a:cs typeface="+mn-cs"/>
                        </a:rPr>
                        <a:t>Desde</a:t>
                      </a:r>
                      <a:r>
                        <a:rPr lang="ca-ES" sz="1200" kern="1200" baseline="0" dirty="0" smtClean="0">
                          <a:solidFill>
                            <a:schemeClr val="bg2">
                              <a:lumMod val="10000"/>
                            </a:schemeClr>
                          </a:solidFill>
                          <a:latin typeface="+mn-lt"/>
                          <a:ea typeface="+mn-ea"/>
                          <a:cs typeface="+mn-cs"/>
                        </a:rPr>
                        <a:t> </a:t>
                      </a:r>
                      <a:r>
                        <a:rPr lang="ca-ES" sz="1200" kern="1200" baseline="0" dirty="0" err="1" smtClean="0">
                          <a:solidFill>
                            <a:schemeClr val="bg2">
                              <a:lumMod val="10000"/>
                            </a:schemeClr>
                          </a:solidFill>
                          <a:latin typeface="+mn-lt"/>
                          <a:ea typeface="+mn-ea"/>
                          <a:cs typeface="+mn-cs"/>
                        </a:rPr>
                        <a:t>l’AMPA</a:t>
                      </a:r>
                      <a:r>
                        <a:rPr lang="ca-ES" sz="1200" kern="1200" baseline="0" dirty="0" smtClean="0">
                          <a:solidFill>
                            <a:schemeClr val="bg2">
                              <a:lumMod val="10000"/>
                            </a:schemeClr>
                          </a:solidFill>
                          <a:latin typeface="+mn-lt"/>
                          <a:ea typeface="+mn-ea"/>
                          <a:cs typeface="+mn-cs"/>
                        </a:rPr>
                        <a:t> de l'Escola Alfred Mata creiem que seria molt positiu crear un</a:t>
                      </a:r>
                    </a:p>
                    <a:p>
                      <a:pPr algn="l"/>
                      <a:r>
                        <a:rPr lang="ca-ES" sz="1200" kern="1200" baseline="0" dirty="0" smtClean="0">
                          <a:solidFill>
                            <a:schemeClr val="bg2">
                              <a:lumMod val="10000"/>
                            </a:schemeClr>
                          </a:solidFill>
                          <a:latin typeface="+mn-lt"/>
                          <a:ea typeface="+mn-ea"/>
                          <a:cs typeface="+mn-cs"/>
                        </a:rPr>
                        <a:t>protocol d'actuació previst per casos en què algun/a alumne/a escolaritzat/da al</a:t>
                      </a:r>
                    </a:p>
                    <a:p>
                      <a:pPr algn="l"/>
                      <a:r>
                        <a:rPr lang="ca-ES" sz="1200" kern="1200" baseline="0" dirty="0" smtClean="0">
                          <a:solidFill>
                            <a:schemeClr val="bg2">
                              <a:lumMod val="10000"/>
                            </a:schemeClr>
                          </a:solidFill>
                          <a:latin typeface="+mn-lt"/>
                          <a:ea typeface="+mn-ea"/>
                          <a:cs typeface="+mn-cs"/>
                        </a:rPr>
                        <a:t>Berguedà, sigui diagnosticat/da d’algun tipus de malaltia de llarga durada, fet que li</a:t>
                      </a:r>
                    </a:p>
                    <a:p>
                      <a:pPr algn="l"/>
                      <a:r>
                        <a:rPr lang="ca-ES" sz="1200" kern="1200" baseline="0" dirty="0" smtClean="0">
                          <a:solidFill>
                            <a:schemeClr val="bg2">
                              <a:lumMod val="10000"/>
                            </a:schemeClr>
                          </a:solidFill>
                          <a:latin typeface="+mn-lt"/>
                          <a:ea typeface="+mn-ea"/>
                          <a:cs typeface="+mn-cs"/>
                        </a:rPr>
                        <a:t>pot impedir acudir a l'escola de forma presencial o de la mateixa forma que ho</a:t>
                      </a:r>
                    </a:p>
                    <a:p>
                      <a:pPr algn="l"/>
                      <a:r>
                        <a:rPr lang="pt-BR" sz="1200" kern="1200" baseline="0" dirty="0" err="1" smtClean="0">
                          <a:solidFill>
                            <a:schemeClr val="bg2">
                              <a:lumMod val="10000"/>
                            </a:schemeClr>
                          </a:solidFill>
                          <a:latin typeface="+mn-lt"/>
                          <a:ea typeface="+mn-ea"/>
                          <a:cs typeface="+mn-cs"/>
                        </a:rPr>
                        <a:t>poden</a:t>
                      </a:r>
                      <a:r>
                        <a:rPr lang="pt-BR" sz="1200" kern="1200" baseline="0" dirty="0" smtClean="0">
                          <a:solidFill>
                            <a:schemeClr val="bg2">
                              <a:lumMod val="10000"/>
                            </a:schemeClr>
                          </a:solidFill>
                          <a:latin typeface="+mn-lt"/>
                          <a:ea typeface="+mn-ea"/>
                          <a:cs typeface="+mn-cs"/>
                        </a:rPr>
                        <a:t> seguir </a:t>
                      </a:r>
                      <a:r>
                        <a:rPr lang="pt-BR" sz="1200" kern="1200" baseline="0" dirty="0" err="1" smtClean="0">
                          <a:solidFill>
                            <a:schemeClr val="bg2">
                              <a:lumMod val="10000"/>
                            </a:schemeClr>
                          </a:solidFill>
                          <a:latin typeface="+mn-lt"/>
                          <a:ea typeface="+mn-ea"/>
                          <a:cs typeface="+mn-cs"/>
                        </a:rPr>
                        <a:t>fent</a:t>
                      </a:r>
                      <a:r>
                        <a:rPr lang="pt-BR" sz="1200" kern="1200" baseline="0" dirty="0" smtClean="0">
                          <a:solidFill>
                            <a:schemeClr val="bg2">
                              <a:lumMod val="10000"/>
                            </a:schemeClr>
                          </a:solidFill>
                          <a:latin typeface="+mn-lt"/>
                          <a:ea typeface="+mn-ea"/>
                          <a:cs typeface="+mn-cs"/>
                        </a:rPr>
                        <a:t> </a:t>
                      </a:r>
                      <a:r>
                        <a:rPr lang="pt-BR" sz="1200" kern="1200" baseline="0" dirty="0" err="1" smtClean="0">
                          <a:solidFill>
                            <a:schemeClr val="bg2">
                              <a:lumMod val="10000"/>
                            </a:schemeClr>
                          </a:solidFill>
                          <a:latin typeface="+mn-lt"/>
                          <a:ea typeface="+mn-ea"/>
                          <a:cs typeface="+mn-cs"/>
                        </a:rPr>
                        <a:t>la</a:t>
                      </a:r>
                      <a:r>
                        <a:rPr lang="pt-BR" sz="1200" kern="1200" baseline="0" dirty="0" smtClean="0">
                          <a:solidFill>
                            <a:schemeClr val="bg2">
                              <a:lumMod val="10000"/>
                            </a:schemeClr>
                          </a:solidFill>
                          <a:latin typeface="+mn-lt"/>
                          <a:ea typeface="+mn-ea"/>
                          <a:cs typeface="+mn-cs"/>
                        </a:rPr>
                        <a:t> resta </a:t>
                      </a:r>
                      <a:r>
                        <a:rPr lang="pt-BR" sz="1200" kern="1200" baseline="0" dirty="0" err="1" smtClean="0">
                          <a:solidFill>
                            <a:schemeClr val="bg2">
                              <a:lumMod val="10000"/>
                            </a:schemeClr>
                          </a:solidFill>
                          <a:latin typeface="+mn-lt"/>
                          <a:ea typeface="+mn-ea"/>
                          <a:cs typeface="+mn-cs"/>
                        </a:rPr>
                        <a:t>dels</a:t>
                      </a:r>
                      <a:r>
                        <a:rPr lang="pt-BR" sz="1200" kern="1200" baseline="0" dirty="0" smtClean="0">
                          <a:solidFill>
                            <a:schemeClr val="bg2">
                              <a:lumMod val="10000"/>
                            </a:schemeClr>
                          </a:solidFill>
                          <a:latin typeface="+mn-lt"/>
                          <a:ea typeface="+mn-ea"/>
                          <a:cs typeface="+mn-cs"/>
                        </a:rPr>
                        <a:t> seus </a:t>
                      </a:r>
                      <a:r>
                        <a:rPr lang="pt-BR" sz="1200" kern="1200" baseline="0" dirty="0" err="1" smtClean="0">
                          <a:solidFill>
                            <a:schemeClr val="bg2">
                              <a:lumMod val="10000"/>
                            </a:schemeClr>
                          </a:solidFill>
                          <a:latin typeface="+mn-lt"/>
                          <a:ea typeface="+mn-ea"/>
                          <a:cs typeface="+mn-cs"/>
                        </a:rPr>
                        <a:t>companys</a:t>
                      </a:r>
                      <a:r>
                        <a:rPr lang="pt-BR" sz="1200" kern="1200" baseline="0" dirty="0" smtClean="0">
                          <a:solidFill>
                            <a:schemeClr val="bg2">
                              <a:lumMod val="10000"/>
                            </a:schemeClr>
                          </a:solidFill>
                          <a:latin typeface="+mn-lt"/>
                          <a:ea typeface="+mn-ea"/>
                          <a:cs typeface="+mn-cs"/>
                        </a:rPr>
                        <a:t>.</a:t>
                      </a:r>
                    </a:p>
                    <a:p>
                      <a:pPr algn="l"/>
                      <a:r>
                        <a:rPr lang="ca-ES" sz="1200" kern="1200" baseline="0" dirty="0" smtClean="0">
                          <a:solidFill>
                            <a:schemeClr val="bg2">
                              <a:lumMod val="10000"/>
                            </a:schemeClr>
                          </a:solidFill>
                          <a:latin typeface="+mn-lt"/>
                          <a:ea typeface="+mn-ea"/>
                          <a:cs typeface="+mn-cs"/>
                        </a:rPr>
                        <a:t>Partint d'un cas de leucèmia detectat a una de les nostres alumnes, ens vam adonar</a:t>
                      </a:r>
                    </a:p>
                    <a:p>
                      <a:pPr algn="l"/>
                      <a:r>
                        <a:rPr lang="ca-ES" sz="1200" kern="1200" baseline="0" dirty="0" smtClean="0">
                          <a:solidFill>
                            <a:schemeClr val="bg2">
                              <a:lumMod val="10000"/>
                            </a:schemeClr>
                          </a:solidFill>
                          <a:latin typeface="+mn-lt"/>
                          <a:ea typeface="+mn-ea"/>
                          <a:cs typeface="+mn-cs"/>
                        </a:rPr>
                        <a:t>de la falta de recursos i d’informació que tenen les escoles davant de casos com</a:t>
                      </a:r>
                    </a:p>
                    <a:p>
                      <a:pPr algn="l"/>
                      <a:r>
                        <a:rPr lang="es-ES" sz="1200" kern="1200" baseline="0" dirty="0" err="1" smtClean="0">
                          <a:solidFill>
                            <a:schemeClr val="bg2">
                              <a:lumMod val="10000"/>
                            </a:schemeClr>
                          </a:solidFill>
                          <a:latin typeface="+mn-lt"/>
                          <a:ea typeface="+mn-ea"/>
                          <a:cs typeface="+mn-cs"/>
                        </a:rPr>
                        <a:t>aquest</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Quan</a:t>
                      </a:r>
                      <a:r>
                        <a:rPr lang="es-ES" sz="1200" kern="1200" baseline="0" dirty="0" smtClean="0">
                          <a:solidFill>
                            <a:schemeClr val="bg2">
                              <a:lumMod val="10000"/>
                            </a:schemeClr>
                          </a:solidFill>
                          <a:latin typeface="+mn-lt"/>
                          <a:ea typeface="+mn-ea"/>
                          <a:cs typeface="+mn-cs"/>
                        </a:rPr>
                        <a:t> un </a:t>
                      </a:r>
                      <a:r>
                        <a:rPr lang="es-ES" sz="1200" kern="1200" baseline="0" dirty="0" err="1" smtClean="0">
                          <a:solidFill>
                            <a:schemeClr val="bg2">
                              <a:lumMod val="10000"/>
                            </a:schemeClr>
                          </a:solidFill>
                          <a:latin typeface="+mn-lt"/>
                          <a:ea typeface="+mn-ea"/>
                          <a:cs typeface="+mn-cs"/>
                        </a:rPr>
                        <a:t>alumne</a:t>
                      </a:r>
                      <a:r>
                        <a:rPr lang="es-ES" sz="1200" kern="1200" baseline="0" dirty="0" smtClean="0">
                          <a:solidFill>
                            <a:schemeClr val="bg2">
                              <a:lumMod val="10000"/>
                            </a:schemeClr>
                          </a:solidFill>
                          <a:latin typeface="+mn-lt"/>
                          <a:ea typeface="+mn-ea"/>
                          <a:cs typeface="+mn-cs"/>
                        </a:rPr>
                        <a:t>/a </a:t>
                      </a:r>
                      <a:r>
                        <a:rPr lang="es-ES" sz="1200" kern="1200" baseline="0" dirty="0" err="1" smtClean="0">
                          <a:solidFill>
                            <a:schemeClr val="bg2">
                              <a:lumMod val="10000"/>
                            </a:schemeClr>
                          </a:solidFill>
                          <a:latin typeface="+mn-lt"/>
                          <a:ea typeface="+mn-ea"/>
                          <a:cs typeface="+mn-cs"/>
                        </a:rPr>
                        <a:t>pateix</a:t>
                      </a:r>
                      <a:r>
                        <a:rPr lang="es-ES" sz="1200" kern="1200" baseline="0" dirty="0" smtClean="0">
                          <a:solidFill>
                            <a:schemeClr val="bg2">
                              <a:lumMod val="10000"/>
                            </a:schemeClr>
                          </a:solidFill>
                          <a:latin typeface="+mn-lt"/>
                          <a:ea typeface="+mn-ea"/>
                          <a:cs typeface="+mn-cs"/>
                        </a:rPr>
                        <a:t> una </a:t>
                      </a:r>
                      <a:r>
                        <a:rPr lang="es-ES" sz="1200" kern="1200" baseline="0" dirty="0" err="1" smtClean="0">
                          <a:solidFill>
                            <a:schemeClr val="bg2">
                              <a:lumMod val="10000"/>
                            </a:schemeClr>
                          </a:solidFill>
                          <a:latin typeface="+mn-lt"/>
                          <a:ea typeface="+mn-ea"/>
                          <a:cs typeface="+mn-cs"/>
                        </a:rPr>
                        <a:t>malaltia</a:t>
                      </a:r>
                      <a:r>
                        <a:rPr lang="es-ES" sz="1200" kern="1200" baseline="0" dirty="0" smtClean="0">
                          <a:solidFill>
                            <a:schemeClr val="bg2">
                              <a:lumMod val="10000"/>
                            </a:schemeClr>
                          </a:solidFill>
                          <a:latin typeface="+mn-lt"/>
                          <a:ea typeface="+mn-ea"/>
                          <a:cs typeface="+mn-cs"/>
                        </a:rPr>
                        <a:t> de </a:t>
                      </a:r>
                      <a:r>
                        <a:rPr lang="es-ES" sz="1200" kern="1200" baseline="0" dirty="0" err="1" smtClean="0">
                          <a:solidFill>
                            <a:schemeClr val="bg2">
                              <a:lumMod val="10000"/>
                            </a:schemeClr>
                          </a:solidFill>
                          <a:latin typeface="+mn-lt"/>
                          <a:ea typeface="+mn-ea"/>
                          <a:cs typeface="+mn-cs"/>
                        </a:rPr>
                        <a:t>llarga</a:t>
                      </a:r>
                      <a:r>
                        <a:rPr lang="es-ES" sz="1200" kern="1200" baseline="0" dirty="0" smtClean="0">
                          <a:solidFill>
                            <a:schemeClr val="bg2">
                              <a:lumMod val="10000"/>
                            </a:schemeClr>
                          </a:solidFill>
                          <a:latin typeface="+mn-lt"/>
                          <a:ea typeface="+mn-ea"/>
                          <a:cs typeface="+mn-cs"/>
                        </a:rPr>
                        <a:t> durada que </a:t>
                      </a:r>
                      <a:r>
                        <a:rPr lang="es-ES" sz="1200" kern="1200" baseline="0" dirty="0" err="1" smtClean="0">
                          <a:solidFill>
                            <a:schemeClr val="bg2">
                              <a:lumMod val="10000"/>
                            </a:schemeClr>
                          </a:solidFill>
                          <a:latin typeface="+mn-lt"/>
                          <a:ea typeface="+mn-ea"/>
                          <a:cs typeface="+mn-cs"/>
                        </a:rPr>
                        <a:t>requereix</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d’un</a:t>
                      </a:r>
                      <a:endParaRPr lang="es-ES" sz="1200" kern="1200" baseline="0" dirty="0" smtClean="0">
                        <a:solidFill>
                          <a:schemeClr val="bg2">
                            <a:lumMod val="10000"/>
                          </a:schemeClr>
                        </a:solidFill>
                        <a:latin typeface="+mn-lt"/>
                        <a:ea typeface="+mn-ea"/>
                        <a:cs typeface="+mn-cs"/>
                      </a:endParaRPr>
                    </a:p>
                    <a:p>
                      <a:pPr algn="l"/>
                      <a:r>
                        <a:rPr lang="ca-ES" sz="1200" kern="1200" baseline="0" dirty="0" smtClean="0">
                          <a:solidFill>
                            <a:schemeClr val="bg2">
                              <a:lumMod val="10000"/>
                            </a:schemeClr>
                          </a:solidFill>
                          <a:latin typeface="+mn-lt"/>
                          <a:ea typeface="+mn-ea"/>
                          <a:cs typeface="+mn-cs"/>
                        </a:rPr>
                        <a:t>tractament a distància o d’un repòs domiciliari, sol perdre el contacte amb el seu</a:t>
                      </a:r>
                    </a:p>
                    <a:p>
                      <a:pPr algn="l"/>
                      <a:r>
                        <a:rPr lang="ca-ES" sz="1200" kern="1200" baseline="0" dirty="0" smtClean="0">
                          <a:solidFill>
                            <a:schemeClr val="bg2">
                              <a:lumMod val="10000"/>
                            </a:schemeClr>
                          </a:solidFill>
                          <a:latin typeface="+mn-lt"/>
                          <a:ea typeface="+mn-ea"/>
                          <a:cs typeface="+mn-cs"/>
                        </a:rPr>
                        <a:t>entorn escolar i el vincle personal amb els seus companys.</a:t>
                      </a:r>
                    </a:p>
                    <a:p>
                      <a:pPr algn="l"/>
                      <a:r>
                        <a:rPr lang="fr-FR" sz="1200" kern="1200" baseline="0" dirty="0" smtClean="0">
                          <a:solidFill>
                            <a:schemeClr val="bg2">
                              <a:lumMod val="10000"/>
                            </a:schemeClr>
                          </a:solidFill>
                          <a:latin typeface="+mn-lt"/>
                          <a:ea typeface="+mn-ea"/>
                          <a:cs typeface="+mn-cs"/>
                        </a:rPr>
                        <a:t>En el </a:t>
                      </a:r>
                      <a:r>
                        <a:rPr lang="fr-FR" sz="1200" kern="1200" baseline="0" dirty="0" err="1" smtClean="0">
                          <a:solidFill>
                            <a:schemeClr val="bg2">
                              <a:lumMod val="10000"/>
                            </a:schemeClr>
                          </a:solidFill>
                          <a:latin typeface="+mn-lt"/>
                          <a:ea typeface="+mn-ea"/>
                          <a:cs typeface="+mn-cs"/>
                        </a:rPr>
                        <a:t>nostre</a:t>
                      </a:r>
                      <a:r>
                        <a:rPr lang="fr-FR" sz="1200" kern="1200" baseline="0" dirty="0" smtClean="0">
                          <a:solidFill>
                            <a:schemeClr val="bg2">
                              <a:lumMod val="10000"/>
                            </a:schemeClr>
                          </a:solidFill>
                          <a:latin typeface="+mn-lt"/>
                          <a:ea typeface="+mn-ea"/>
                          <a:cs typeface="+mn-cs"/>
                        </a:rPr>
                        <a:t> cas, simplement </a:t>
                      </a:r>
                      <a:r>
                        <a:rPr lang="fr-FR" sz="1200" kern="1200" baseline="0" dirty="0" err="1" smtClean="0">
                          <a:solidFill>
                            <a:schemeClr val="bg2">
                              <a:lumMod val="10000"/>
                            </a:schemeClr>
                          </a:solidFill>
                          <a:latin typeface="+mn-lt"/>
                          <a:ea typeface="+mn-ea"/>
                          <a:cs typeface="+mn-cs"/>
                        </a:rPr>
                        <a:t>col·locant</a:t>
                      </a:r>
                      <a:r>
                        <a:rPr lang="fr-FR" sz="1200" kern="1200" baseline="0" dirty="0" smtClean="0">
                          <a:solidFill>
                            <a:schemeClr val="bg2">
                              <a:lumMod val="10000"/>
                            </a:schemeClr>
                          </a:solidFill>
                          <a:latin typeface="+mn-lt"/>
                          <a:ea typeface="+mn-ea"/>
                          <a:cs typeface="+mn-cs"/>
                        </a:rPr>
                        <a:t> dues </a:t>
                      </a:r>
                      <a:r>
                        <a:rPr lang="fr-FR" sz="1200" kern="1200" baseline="0" dirty="0" err="1" smtClean="0">
                          <a:solidFill>
                            <a:schemeClr val="bg2">
                              <a:lumMod val="10000"/>
                            </a:schemeClr>
                          </a:solidFill>
                          <a:latin typeface="+mn-lt"/>
                          <a:ea typeface="+mn-ea"/>
                          <a:cs typeface="+mn-cs"/>
                        </a:rPr>
                        <a:t>càmeres</a:t>
                      </a:r>
                      <a:r>
                        <a:rPr lang="fr-FR" sz="1200" kern="1200" baseline="0" dirty="0" smtClean="0">
                          <a:solidFill>
                            <a:schemeClr val="bg2">
                              <a:lumMod val="10000"/>
                            </a:schemeClr>
                          </a:solidFill>
                          <a:latin typeface="+mn-lt"/>
                          <a:ea typeface="+mn-ea"/>
                          <a:cs typeface="+mn-cs"/>
                        </a:rPr>
                        <a:t> a l'aula i connectant-se</a:t>
                      </a:r>
                    </a:p>
                    <a:p>
                      <a:pPr algn="l"/>
                      <a:r>
                        <a:rPr lang="ca-ES" sz="1200" kern="1200" baseline="0" dirty="0" smtClean="0">
                          <a:solidFill>
                            <a:schemeClr val="bg2">
                              <a:lumMod val="10000"/>
                            </a:schemeClr>
                          </a:solidFill>
                          <a:latin typeface="+mn-lt"/>
                          <a:ea typeface="+mn-ea"/>
                          <a:cs typeface="+mn-cs"/>
                        </a:rPr>
                        <a:t>diàriament per </a:t>
                      </a:r>
                      <a:r>
                        <a:rPr lang="ca-ES" sz="1200" kern="1200" baseline="0" dirty="0" err="1" smtClean="0">
                          <a:solidFill>
                            <a:schemeClr val="bg2">
                              <a:lumMod val="10000"/>
                            </a:schemeClr>
                          </a:solidFill>
                          <a:latin typeface="+mn-lt"/>
                          <a:ea typeface="+mn-ea"/>
                          <a:cs typeface="+mn-cs"/>
                        </a:rPr>
                        <a:t>Skype</a:t>
                      </a:r>
                      <a:r>
                        <a:rPr lang="ca-ES" sz="1200" kern="1200" baseline="0" dirty="0" smtClean="0">
                          <a:solidFill>
                            <a:schemeClr val="bg2">
                              <a:lumMod val="10000"/>
                            </a:schemeClr>
                          </a:solidFill>
                          <a:latin typeface="+mn-lt"/>
                          <a:ea typeface="+mn-ea"/>
                          <a:cs typeface="+mn-cs"/>
                        </a:rPr>
                        <a:t> amb l'alumna en concret, vam aconseguir no només mantenir</a:t>
                      </a:r>
                    </a:p>
                    <a:p>
                      <a:pPr algn="l"/>
                      <a:r>
                        <a:rPr lang="es-ES" sz="1200" kern="1200" baseline="0" dirty="0" smtClean="0">
                          <a:solidFill>
                            <a:schemeClr val="bg2">
                              <a:lumMod val="10000"/>
                            </a:schemeClr>
                          </a:solidFill>
                          <a:latin typeface="+mn-lt"/>
                          <a:ea typeface="+mn-ea"/>
                          <a:cs typeface="+mn-cs"/>
                        </a:rPr>
                        <a:t>el contacte </a:t>
                      </a:r>
                      <a:r>
                        <a:rPr lang="es-ES" sz="1200" kern="1200" baseline="0" dirty="0" err="1" smtClean="0">
                          <a:solidFill>
                            <a:schemeClr val="bg2">
                              <a:lumMod val="10000"/>
                            </a:schemeClr>
                          </a:solidFill>
                          <a:latin typeface="+mn-lt"/>
                          <a:ea typeface="+mn-ea"/>
                          <a:cs typeface="+mn-cs"/>
                        </a:rPr>
                        <a:t>sinó</a:t>
                      </a:r>
                      <a:r>
                        <a:rPr lang="es-ES" sz="1200" kern="1200" baseline="0" dirty="0" smtClean="0">
                          <a:solidFill>
                            <a:schemeClr val="bg2">
                              <a:lumMod val="10000"/>
                            </a:schemeClr>
                          </a:solidFill>
                          <a:latin typeface="+mn-lt"/>
                          <a:ea typeface="+mn-ea"/>
                          <a:cs typeface="+mn-cs"/>
                        </a:rPr>
                        <a:t> evitar que la Judit es </a:t>
                      </a:r>
                      <a:r>
                        <a:rPr lang="es-ES" sz="1200" kern="1200" baseline="0" dirty="0" err="1" smtClean="0">
                          <a:solidFill>
                            <a:schemeClr val="bg2">
                              <a:lumMod val="10000"/>
                            </a:schemeClr>
                          </a:solidFill>
                          <a:latin typeface="+mn-lt"/>
                          <a:ea typeface="+mn-ea"/>
                          <a:cs typeface="+mn-cs"/>
                        </a:rPr>
                        <a:t>perdés</a:t>
                      </a:r>
                      <a:r>
                        <a:rPr lang="es-ES" sz="1200" kern="1200" baseline="0" dirty="0" smtClean="0">
                          <a:solidFill>
                            <a:schemeClr val="bg2">
                              <a:lumMod val="10000"/>
                            </a:schemeClr>
                          </a:solidFill>
                          <a:latin typeface="+mn-lt"/>
                          <a:ea typeface="+mn-ea"/>
                          <a:cs typeface="+mn-cs"/>
                        </a:rPr>
                        <a:t> el </a:t>
                      </a:r>
                      <a:r>
                        <a:rPr lang="es-ES" sz="1200" kern="1200" baseline="0" dirty="0" err="1" smtClean="0">
                          <a:solidFill>
                            <a:schemeClr val="bg2">
                              <a:lumMod val="10000"/>
                            </a:schemeClr>
                          </a:solidFill>
                          <a:latin typeface="+mn-lt"/>
                          <a:ea typeface="+mn-ea"/>
                          <a:cs typeface="+mn-cs"/>
                        </a:rPr>
                        <a:t>curs</a:t>
                      </a:r>
                      <a:r>
                        <a:rPr lang="es-ES" sz="1200" kern="1200" baseline="0" dirty="0" smtClean="0">
                          <a:solidFill>
                            <a:schemeClr val="bg2">
                              <a:lumMod val="10000"/>
                            </a:schemeClr>
                          </a:solidFill>
                          <a:latin typeface="+mn-lt"/>
                          <a:ea typeface="+mn-ea"/>
                          <a:cs typeface="+mn-cs"/>
                        </a:rPr>
                        <a:t> escolar.</a:t>
                      </a:r>
                    </a:p>
                    <a:p>
                      <a:pPr algn="l"/>
                      <a:r>
                        <a:rPr lang="es-ES" sz="1200" kern="1200" baseline="0" dirty="0" err="1" smtClean="0">
                          <a:solidFill>
                            <a:schemeClr val="bg2">
                              <a:lumMod val="10000"/>
                            </a:schemeClr>
                          </a:solidFill>
                          <a:latin typeface="+mn-lt"/>
                          <a:ea typeface="+mn-ea"/>
                          <a:cs typeface="+mn-cs"/>
                        </a:rPr>
                        <a:t>Creiem</a:t>
                      </a:r>
                      <a:r>
                        <a:rPr lang="es-ES" sz="1200" kern="1200" baseline="0" dirty="0" smtClean="0">
                          <a:solidFill>
                            <a:schemeClr val="bg2">
                              <a:lumMod val="10000"/>
                            </a:schemeClr>
                          </a:solidFill>
                          <a:latin typeface="+mn-lt"/>
                          <a:ea typeface="+mn-ea"/>
                          <a:cs typeface="+mn-cs"/>
                        </a:rPr>
                        <a:t> que es </a:t>
                      </a:r>
                      <a:r>
                        <a:rPr lang="es-ES" sz="1200" kern="1200" baseline="0" dirty="0" err="1" smtClean="0">
                          <a:solidFill>
                            <a:schemeClr val="bg2">
                              <a:lumMod val="10000"/>
                            </a:schemeClr>
                          </a:solidFill>
                          <a:latin typeface="+mn-lt"/>
                          <a:ea typeface="+mn-ea"/>
                          <a:cs typeface="+mn-cs"/>
                        </a:rPr>
                        <a:t>podria</a:t>
                      </a:r>
                      <a:r>
                        <a:rPr lang="es-ES" sz="1200" kern="1200" baseline="0" dirty="0" smtClean="0">
                          <a:solidFill>
                            <a:schemeClr val="bg2">
                              <a:lumMod val="10000"/>
                            </a:schemeClr>
                          </a:solidFill>
                          <a:latin typeface="+mn-lt"/>
                          <a:ea typeface="+mn-ea"/>
                          <a:cs typeface="+mn-cs"/>
                        </a:rPr>
                        <a:t> crear un ‘pack de </a:t>
                      </a:r>
                      <a:r>
                        <a:rPr lang="es-ES" sz="1200" kern="1200" baseline="0" dirty="0" err="1" smtClean="0">
                          <a:solidFill>
                            <a:schemeClr val="bg2">
                              <a:lumMod val="10000"/>
                            </a:schemeClr>
                          </a:solidFill>
                          <a:latin typeface="+mn-lt"/>
                          <a:ea typeface="+mn-ea"/>
                          <a:cs typeface="+mn-cs"/>
                        </a:rPr>
                        <a:t>suport</a:t>
                      </a:r>
                      <a:r>
                        <a:rPr lang="es-ES" sz="1200" kern="1200" baseline="0" dirty="0" smtClean="0">
                          <a:solidFill>
                            <a:schemeClr val="bg2">
                              <a:lumMod val="10000"/>
                            </a:schemeClr>
                          </a:solidFill>
                          <a:latin typeface="+mn-lt"/>
                          <a:ea typeface="+mn-ea"/>
                          <a:cs typeface="+mn-cs"/>
                        </a:rPr>
                        <a:t>’ des del Consell Comarcal que</a:t>
                      </a:r>
                    </a:p>
                    <a:p>
                      <a:pPr algn="l"/>
                      <a:r>
                        <a:rPr lang="es-ES" sz="1200" kern="1200" baseline="0" dirty="0" err="1" smtClean="0">
                          <a:solidFill>
                            <a:schemeClr val="bg2">
                              <a:lumMod val="10000"/>
                            </a:schemeClr>
                          </a:solidFill>
                          <a:latin typeface="+mn-lt"/>
                          <a:ea typeface="+mn-ea"/>
                          <a:cs typeface="+mn-cs"/>
                        </a:rPr>
                        <a:t>s’activés</a:t>
                      </a:r>
                      <a:r>
                        <a:rPr lang="es-ES" sz="1200" kern="1200" baseline="0" dirty="0" smtClean="0">
                          <a:solidFill>
                            <a:schemeClr val="bg2">
                              <a:lumMod val="10000"/>
                            </a:schemeClr>
                          </a:solidFill>
                          <a:latin typeface="+mn-lt"/>
                          <a:ea typeface="+mn-ea"/>
                          <a:cs typeface="+mn-cs"/>
                        </a:rPr>
                        <a:t> de forma </a:t>
                      </a:r>
                      <a:r>
                        <a:rPr lang="es-ES" sz="1200" kern="1200" baseline="0" dirty="0" err="1" smtClean="0">
                          <a:solidFill>
                            <a:schemeClr val="bg2">
                              <a:lumMod val="10000"/>
                            </a:schemeClr>
                          </a:solidFill>
                          <a:latin typeface="+mn-lt"/>
                          <a:ea typeface="+mn-ea"/>
                          <a:cs typeface="+mn-cs"/>
                        </a:rPr>
                        <a:t>automàtica</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quan</a:t>
                      </a:r>
                      <a:r>
                        <a:rPr lang="es-ES" sz="1200" kern="1200" baseline="0" dirty="0" smtClean="0">
                          <a:solidFill>
                            <a:schemeClr val="bg2">
                              <a:lumMod val="10000"/>
                            </a:schemeClr>
                          </a:solidFill>
                          <a:latin typeface="+mn-lt"/>
                          <a:ea typeface="+mn-ea"/>
                          <a:cs typeface="+mn-cs"/>
                        </a:rPr>
                        <a:t> es </a:t>
                      </a:r>
                      <a:r>
                        <a:rPr lang="es-ES" sz="1200" kern="1200" baseline="0" dirty="0" err="1" smtClean="0">
                          <a:solidFill>
                            <a:schemeClr val="bg2">
                              <a:lumMod val="10000"/>
                            </a:schemeClr>
                          </a:solidFill>
                          <a:latin typeface="+mn-lt"/>
                          <a:ea typeface="+mn-ea"/>
                          <a:cs typeface="+mn-cs"/>
                        </a:rPr>
                        <a:t>detectessin</a:t>
                      </a:r>
                      <a:r>
                        <a:rPr lang="es-ES" sz="1200" kern="1200" baseline="0" dirty="0" smtClean="0">
                          <a:solidFill>
                            <a:schemeClr val="bg2">
                              <a:lumMod val="10000"/>
                            </a:schemeClr>
                          </a:solidFill>
                          <a:latin typeface="+mn-lt"/>
                          <a:ea typeface="+mn-ea"/>
                          <a:cs typeface="+mn-cs"/>
                        </a:rPr>
                        <a:t> casos </a:t>
                      </a:r>
                      <a:r>
                        <a:rPr lang="es-ES" sz="1200" kern="1200" baseline="0" dirty="0" err="1" smtClean="0">
                          <a:solidFill>
                            <a:schemeClr val="bg2">
                              <a:lumMod val="10000"/>
                            </a:schemeClr>
                          </a:solidFill>
                          <a:latin typeface="+mn-lt"/>
                          <a:ea typeface="+mn-ea"/>
                          <a:cs typeface="+mn-cs"/>
                        </a:rPr>
                        <a:t>semblants</a:t>
                      </a:r>
                      <a:r>
                        <a:rPr lang="es-ES" sz="1200" kern="1200" baseline="0" dirty="0" smtClean="0">
                          <a:solidFill>
                            <a:schemeClr val="bg2">
                              <a:lumMod val="10000"/>
                            </a:schemeClr>
                          </a:solidFill>
                          <a:latin typeface="+mn-lt"/>
                          <a:ea typeface="+mn-ea"/>
                          <a:cs typeface="+mn-cs"/>
                        </a:rPr>
                        <a:t> en </a:t>
                      </a:r>
                      <a:r>
                        <a:rPr lang="es-ES" sz="1200" kern="1200" baseline="0" dirty="0" err="1" smtClean="0">
                          <a:solidFill>
                            <a:schemeClr val="bg2">
                              <a:lumMod val="10000"/>
                            </a:schemeClr>
                          </a:solidFill>
                          <a:latin typeface="+mn-lt"/>
                          <a:ea typeface="+mn-ea"/>
                          <a:cs typeface="+mn-cs"/>
                        </a:rPr>
                        <a:t>algun</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dels</a:t>
                      </a:r>
                      <a:endParaRPr lang="es-ES" sz="1200" kern="1200" baseline="0" dirty="0" smtClean="0">
                        <a:solidFill>
                          <a:schemeClr val="bg2">
                            <a:lumMod val="10000"/>
                          </a:schemeClr>
                        </a:solidFill>
                        <a:latin typeface="+mn-lt"/>
                        <a:ea typeface="+mn-ea"/>
                        <a:cs typeface="+mn-cs"/>
                      </a:endParaRPr>
                    </a:p>
                    <a:p>
                      <a:pPr algn="l"/>
                      <a:r>
                        <a:rPr lang="ca-ES" sz="1200" kern="1200" baseline="0" dirty="0" smtClean="0">
                          <a:solidFill>
                            <a:schemeClr val="bg2">
                              <a:lumMod val="10000"/>
                            </a:schemeClr>
                          </a:solidFill>
                          <a:latin typeface="+mn-lt"/>
                          <a:ea typeface="+mn-ea"/>
                          <a:cs typeface="+mn-cs"/>
                        </a:rPr>
                        <a:t>centres educatius de la comarca. Aquest pack hauria d’incloure: un suport digital</a:t>
                      </a:r>
                    </a:p>
                    <a:p>
                      <a:pPr algn="l"/>
                      <a:r>
                        <a:rPr lang="ca-ES" sz="1200" kern="1200" baseline="0" dirty="0" smtClean="0">
                          <a:solidFill>
                            <a:schemeClr val="bg2">
                              <a:lumMod val="10000"/>
                            </a:schemeClr>
                          </a:solidFill>
                          <a:latin typeface="+mn-lt"/>
                          <a:ea typeface="+mn-ea"/>
                          <a:cs typeface="+mn-cs"/>
                        </a:rPr>
                        <a:t>(dues càmeres i un trípode per l’aula), targeta de dades per quan no es disposi de</a:t>
                      </a:r>
                    </a:p>
                    <a:p>
                      <a:pPr algn="l"/>
                      <a:r>
                        <a:rPr lang="es-ES" sz="1200" kern="1200" baseline="0" dirty="0" err="1" smtClean="0">
                          <a:solidFill>
                            <a:schemeClr val="bg2">
                              <a:lumMod val="10000"/>
                            </a:schemeClr>
                          </a:solidFill>
                          <a:latin typeface="+mn-lt"/>
                          <a:ea typeface="+mn-ea"/>
                          <a:cs typeface="+mn-cs"/>
                        </a:rPr>
                        <a:t>dades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WiFi</a:t>
                      </a:r>
                      <a:r>
                        <a:rPr lang="es-ES" sz="1200" kern="1200" baseline="0" dirty="0" smtClean="0">
                          <a:solidFill>
                            <a:schemeClr val="bg2">
                              <a:lumMod val="10000"/>
                            </a:schemeClr>
                          </a:solidFill>
                          <a:latin typeface="+mn-lt"/>
                          <a:ea typeface="+mn-ea"/>
                          <a:cs typeface="+mn-cs"/>
                        </a:rPr>
                        <a:t> (en casos de </a:t>
                      </a:r>
                      <a:r>
                        <a:rPr lang="es-ES" sz="1200" kern="1200" baseline="0" dirty="0" err="1" smtClean="0">
                          <a:solidFill>
                            <a:schemeClr val="bg2">
                              <a:lumMod val="10000"/>
                            </a:schemeClr>
                          </a:solidFill>
                          <a:latin typeface="+mn-lt"/>
                          <a:ea typeface="+mn-ea"/>
                          <a:cs typeface="+mn-cs"/>
                        </a:rPr>
                        <a:t>sortides</a:t>
                      </a:r>
                      <a:r>
                        <a:rPr lang="es-ES" sz="1200" kern="1200" baseline="0" dirty="0" smtClean="0">
                          <a:solidFill>
                            <a:schemeClr val="bg2">
                              <a:lumMod val="10000"/>
                            </a:schemeClr>
                          </a:solidFill>
                          <a:latin typeface="+mn-lt"/>
                          <a:ea typeface="+mn-ea"/>
                          <a:cs typeface="+mn-cs"/>
                        </a:rPr>
                        <a:t>), una </a:t>
                      </a:r>
                      <a:r>
                        <a:rPr lang="es-ES" sz="1200" kern="1200" baseline="0" dirty="0" err="1" smtClean="0">
                          <a:solidFill>
                            <a:schemeClr val="bg2">
                              <a:lumMod val="10000"/>
                            </a:schemeClr>
                          </a:solidFill>
                          <a:latin typeface="+mn-lt"/>
                          <a:ea typeface="+mn-ea"/>
                          <a:cs typeface="+mn-cs"/>
                        </a:rPr>
                        <a:t>tauleta</a:t>
                      </a:r>
                      <a:r>
                        <a:rPr lang="es-ES" sz="1200" kern="1200" baseline="0" dirty="0" smtClean="0">
                          <a:solidFill>
                            <a:schemeClr val="bg2">
                              <a:lumMod val="10000"/>
                            </a:schemeClr>
                          </a:solidFill>
                          <a:latin typeface="+mn-lt"/>
                          <a:ea typeface="+mn-ea"/>
                          <a:cs typeface="+mn-cs"/>
                        </a:rPr>
                        <a:t> per </a:t>
                      </a:r>
                      <a:r>
                        <a:rPr lang="es-ES" sz="1200" kern="1200" baseline="0" dirty="0" err="1" smtClean="0">
                          <a:solidFill>
                            <a:schemeClr val="bg2">
                              <a:lumMod val="10000"/>
                            </a:schemeClr>
                          </a:solidFill>
                          <a:latin typeface="+mn-lt"/>
                          <a:ea typeface="+mn-ea"/>
                          <a:cs typeface="+mn-cs"/>
                        </a:rPr>
                        <a:t>l’alumne</a:t>
                      </a:r>
                      <a:r>
                        <a:rPr lang="es-ES" sz="1200" kern="1200" baseline="0" dirty="0" smtClean="0">
                          <a:solidFill>
                            <a:schemeClr val="bg2">
                              <a:lumMod val="10000"/>
                            </a:schemeClr>
                          </a:solidFill>
                          <a:latin typeface="+mn-lt"/>
                          <a:ea typeface="+mn-ea"/>
                          <a:cs typeface="+mn-cs"/>
                        </a:rPr>
                        <a:t>/a </a:t>
                      </a:r>
                      <a:r>
                        <a:rPr lang="es-ES" sz="1200" kern="1200" baseline="0" dirty="0" err="1" smtClean="0">
                          <a:solidFill>
                            <a:schemeClr val="bg2">
                              <a:lumMod val="10000"/>
                            </a:schemeClr>
                          </a:solidFill>
                          <a:latin typeface="+mn-lt"/>
                          <a:ea typeface="+mn-ea"/>
                          <a:cs typeface="+mn-cs"/>
                        </a:rPr>
                        <a:t>afectat</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amb</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connexió</a:t>
                      </a:r>
                      <a:r>
                        <a:rPr lang="es-ES" sz="1200" kern="1200" baseline="0" dirty="0" smtClean="0">
                          <a:solidFill>
                            <a:schemeClr val="bg2">
                              <a:lumMod val="10000"/>
                            </a:schemeClr>
                          </a:solidFill>
                          <a:latin typeface="+mn-lt"/>
                          <a:ea typeface="+mn-ea"/>
                          <a:cs typeface="+mn-cs"/>
                        </a:rPr>
                        <a:t> a</a:t>
                      </a:r>
                    </a:p>
                    <a:p>
                      <a:pPr algn="l"/>
                      <a:r>
                        <a:rPr lang="es-ES" sz="1200" kern="1200" baseline="0" dirty="0" smtClean="0">
                          <a:solidFill>
                            <a:schemeClr val="bg2">
                              <a:lumMod val="10000"/>
                            </a:schemeClr>
                          </a:solidFill>
                          <a:latin typeface="+mn-lt"/>
                          <a:ea typeface="+mn-ea"/>
                          <a:cs typeface="+mn-cs"/>
                        </a:rPr>
                        <a:t>internet, en cas que no en </a:t>
                      </a:r>
                      <a:r>
                        <a:rPr lang="es-ES" sz="1200" kern="1200" baseline="0" dirty="0" err="1" smtClean="0">
                          <a:solidFill>
                            <a:schemeClr val="bg2">
                              <a:lumMod val="10000"/>
                            </a:schemeClr>
                          </a:solidFill>
                          <a:latin typeface="+mn-lt"/>
                          <a:ea typeface="+mn-ea"/>
                          <a:cs typeface="+mn-cs"/>
                        </a:rPr>
                        <a:t>tingués</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formació</a:t>
                      </a:r>
                      <a:r>
                        <a:rPr lang="es-ES" sz="1200" kern="1200" baseline="0" dirty="0" smtClean="0">
                          <a:solidFill>
                            <a:schemeClr val="bg2">
                              <a:lumMod val="10000"/>
                            </a:schemeClr>
                          </a:solidFill>
                          <a:latin typeface="+mn-lt"/>
                          <a:ea typeface="+mn-ea"/>
                          <a:cs typeface="+mn-cs"/>
                        </a:rPr>
                        <a:t> per </a:t>
                      </a:r>
                      <a:r>
                        <a:rPr lang="es-ES" sz="1200" kern="1200" baseline="0" dirty="0" err="1" smtClean="0">
                          <a:solidFill>
                            <a:schemeClr val="bg2">
                              <a:lumMod val="10000"/>
                            </a:schemeClr>
                          </a:solidFill>
                          <a:latin typeface="+mn-lt"/>
                          <a:ea typeface="+mn-ea"/>
                          <a:cs typeface="+mn-cs"/>
                        </a:rPr>
                        <a:t>l’equip</a:t>
                      </a:r>
                      <a:r>
                        <a:rPr lang="es-ES" sz="1200" kern="1200" baseline="0" dirty="0" smtClean="0">
                          <a:solidFill>
                            <a:schemeClr val="bg2">
                              <a:lumMod val="10000"/>
                            </a:schemeClr>
                          </a:solidFill>
                          <a:latin typeface="+mn-lt"/>
                          <a:ea typeface="+mn-ea"/>
                          <a:cs typeface="+mn-cs"/>
                        </a:rPr>
                        <a:t> </a:t>
                      </a:r>
                      <a:r>
                        <a:rPr lang="es-ES" sz="1200" kern="1200" baseline="0" dirty="0" err="1" smtClean="0">
                          <a:solidFill>
                            <a:schemeClr val="bg2">
                              <a:lumMod val="10000"/>
                            </a:schemeClr>
                          </a:solidFill>
                          <a:latin typeface="+mn-lt"/>
                          <a:ea typeface="+mn-ea"/>
                          <a:cs typeface="+mn-cs"/>
                        </a:rPr>
                        <a:t>docent</a:t>
                      </a:r>
                      <a:r>
                        <a:rPr lang="es-ES" sz="1200" kern="1200" baseline="0" dirty="0" smtClean="0">
                          <a:solidFill>
                            <a:schemeClr val="bg2">
                              <a:lumMod val="10000"/>
                            </a:schemeClr>
                          </a:solidFill>
                          <a:latin typeface="+mn-lt"/>
                          <a:ea typeface="+mn-ea"/>
                          <a:cs typeface="+mn-cs"/>
                        </a:rPr>
                        <a:t> del cicle i</a:t>
                      </a:r>
                    </a:p>
                    <a:p>
                      <a:pPr algn="l"/>
                      <a:r>
                        <a:rPr lang="ca-ES" sz="1200" kern="1200" baseline="0" dirty="0" smtClean="0">
                          <a:solidFill>
                            <a:schemeClr val="bg2">
                              <a:lumMod val="10000"/>
                            </a:schemeClr>
                          </a:solidFill>
                          <a:latin typeface="+mn-lt"/>
                          <a:ea typeface="+mn-ea"/>
                          <a:cs typeface="+mn-cs"/>
                        </a:rPr>
                        <a:t>acompanyament específic al tutor o tutora de grup.</a:t>
                      </a:r>
                    </a:p>
                    <a:p>
                      <a:pPr algn="l"/>
                      <a:r>
                        <a:rPr lang="ca-ES" sz="1200" kern="1200" baseline="0" dirty="0" smtClean="0">
                          <a:solidFill>
                            <a:schemeClr val="bg2">
                              <a:lumMod val="10000"/>
                            </a:schemeClr>
                          </a:solidFill>
                          <a:latin typeface="+mn-lt"/>
                          <a:ea typeface="+mn-ea"/>
                          <a:cs typeface="+mn-cs"/>
                        </a:rPr>
                        <a:t>L'experiència de la professora i de la família de la nostra escola podria servir d’ajuda</a:t>
                      </a:r>
                    </a:p>
                    <a:p>
                      <a:pPr algn="l"/>
                      <a:r>
                        <a:rPr lang="ca-ES" sz="1200" kern="1200" baseline="0" dirty="0" smtClean="0">
                          <a:solidFill>
                            <a:schemeClr val="bg2">
                              <a:lumMod val="10000"/>
                            </a:schemeClr>
                          </a:solidFill>
                          <a:latin typeface="+mn-lt"/>
                          <a:ea typeface="+mn-ea"/>
                          <a:cs typeface="+mn-cs"/>
                        </a:rPr>
                        <a:t>valuosa per a altres famílies que estiguin passant, malauradament, per una situació</a:t>
                      </a:r>
                    </a:p>
                    <a:p>
                      <a:r>
                        <a:rPr lang="ca-ES" sz="1200" kern="1200" baseline="0" dirty="0" smtClean="0">
                          <a:solidFill>
                            <a:schemeClr val="bg2">
                              <a:lumMod val="10000"/>
                            </a:schemeClr>
                          </a:solidFill>
                          <a:latin typeface="+mn-lt"/>
                          <a:ea typeface="+mn-ea"/>
                          <a:cs typeface="+mn-cs"/>
                        </a:rPr>
                        <a:t>semblant.</a:t>
                      </a:r>
                      <a:endParaRPr lang="ca-ES" sz="1200" dirty="0">
                        <a:solidFill>
                          <a:schemeClr val="bg2">
                            <a:lumMod val="10000"/>
                          </a:schemeClr>
                        </a:solidFill>
                        <a:latin typeface="Cambria"/>
                        <a:ea typeface="Times New Roman"/>
                        <a:cs typeface="Times New Roman"/>
                      </a:endParaRPr>
                    </a:p>
                  </a:txBody>
                  <a:tcPr marL="48147" marR="481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r>
              <a:tr h="592755">
                <a:tc>
                  <a:txBody>
                    <a:bodyPr/>
                    <a:lstStyle/>
                    <a:p>
                      <a:pPr>
                        <a:spcAft>
                          <a:spcPts val="0"/>
                        </a:spcAft>
                      </a:pPr>
                      <a:r>
                        <a:rPr lang="ca-ES" sz="1000" b="1" dirty="0">
                          <a:solidFill>
                            <a:srgbClr val="000000"/>
                          </a:solidFill>
                          <a:latin typeface="Calibri"/>
                          <a:ea typeface="Times New Roman"/>
                          <a:cs typeface="Times New Roman"/>
                        </a:rPr>
                        <a:t>Pressupost estimat</a:t>
                      </a:r>
                      <a:endParaRPr lang="ca-ES" sz="1000" dirty="0">
                        <a:latin typeface="Cambria"/>
                        <a:ea typeface="Times New Roman"/>
                        <a:cs typeface="Times New Roman"/>
                      </a:endParaRPr>
                    </a:p>
                  </a:txBody>
                  <a:tcPr marL="48147" marR="4814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ca-ES" sz="1000" dirty="0" smtClean="0">
                          <a:solidFill>
                            <a:schemeClr val="bg2">
                              <a:lumMod val="10000"/>
                            </a:schemeClr>
                          </a:solidFill>
                          <a:latin typeface="Cambria"/>
                          <a:ea typeface="Times New Roman"/>
                          <a:cs typeface="Times New Roman"/>
                        </a:rPr>
                        <a:t>650€</a:t>
                      </a:r>
                      <a:endParaRPr lang="ca-ES" sz="1000" dirty="0">
                        <a:solidFill>
                          <a:schemeClr val="bg2">
                            <a:lumMod val="10000"/>
                          </a:schemeClr>
                        </a:solidFill>
                        <a:latin typeface="Cambria"/>
                        <a:ea typeface="Times New Roman"/>
                        <a:cs typeface="Times New Roman"/>
                      </a:endParaRPr>
                    </a:p>
                  </a:txBody>
                  <a:tcPr marL="48147" marR="4814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6">
      <a:dk1>
        <a:srgbClr val="7F7F7F"/>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1746</Words>
  <Application>Microsoft Office PowerPoint</Application>
  <PresentationFormat>Presentación en pantalla (4:3)</PresentationFormat>
  <Paragraphs>213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Procés seguit i dades</vt:lpstr>
      <vt:lpstr>   </vt:lpstr>
      <vt:lpstr>Els projectes</vt:lpstr>
      <vt:lpstr>Diapositiva 5</vt:lpstr>
      <vt:lpstr>Diapositiva 6</vt:lpstr>
      <vt:lpstr>  </vt:lpstr>
      <vt:lpstr>  </vt:lpstr>
      <vt:lpstr>Diapositiva 9</vt:lpstr>
      <vt:lpstr>Diapositiva 10</vt:lpstr>
      <vt:lpstr>Diapositiva 11</vt:lpstr>
      <vt:lpstr>Diapositiva 12</vt:lpstr>
      <vt:lpstr>Diapositiva 13</vt:lpstr>
      <vt:lpstr>Quadre resum</vt:lpstr>
      <vt:lpstr>    Seguim?</vt:lpstr>
      <vt:lpst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HVila</dc:creator>
  <cp:lastModifiedBy>HVila</cp:lastModifiedBy>
  <cp:revision>92</cp:revision>
  <dcterms:created xsi:type="dcterms:W3CDTF">2019-04-23T11:49:51Z</dcterms:created>
  <dcterms:modified xsi:type="dcterms:W3CDTF">2019-04-30T11:26:33Z</dcterms:modified>
</cp:coreProperties>
</file>